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70" r:id="rId2"/>
  </p:sldMasterIdLst>
  <p:notesMasterIdLst>
    <p:notesMasterId r:id="rId27"/>
  </p:notesMasterIdLst>
  <p:handoutMasterIdLst>
    <p:handoutMasterId r:id="rId28"/>
  </p:handoutMasterIdLst>
  <p:sldIdLst>
    <p:sldId id="506" r:id="rId3"/>
    <p:sldId id="532" r:id="rId4"/>
    <p:sldId id="531" r:id="rId5"/>
    <p:sldId id="534" r:id="rId6"/>
    <p:sldId id="533" r:id="rId7"/>
    <p:sldId id="499" r:id="rId8"/>
    <p:sldId id="535" r:id="rId9"/>
    <p:sldId id="501" r:id="rId10"/>
    <p:sldId id="502" r:id="rId11"/>
    <p:sldId id="510" r:id="rId12"/>
    <p:sldId id="511" r:id="rId13"/>
    <p:sldId id="541" r:id="rId14"/>
    <p:sldId id="522" r:id="rId15"/>
    <p:sldId id="523" r:id="rId16"/>
    <p:sldId id="547" r:id="rId17"/>
    <p:sldId id="548" r:id="rId18"/>
    <p:sldId id="549" r:id="rId19"/>
    <p:sldId id="550" r:id="rId20"/>
    <p:sldId id="551" r:id="rId21"/>
    <p:sldId id="536" r:id="rId22"/>
    <p:sldId id="537" r:id="rId23"/>
    <p:sldId id="538" r:id="rId24"/>
    <p:sldId id="539" r:id="rId25"/>
    <p:sldId id="540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ябченко Ольга Владимировна" initials="РОВ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C"/>
    <a:srgbClr val="C5E0B4"/>
    <a:srgbClr val="FFFF00"/>
    <a:srgbClr val="953735"/>
    <a:srgbClr val="B4C7E7"/>
    <a:srgbClr val="1F4E79"/>
    <a:srgbClr val="4F81BD"/>
    <a:srgbClr val="41719C"/>
    <a:srgbClr val="E04E39"/>
    <a:srgbClr val="62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75769" autoAdjust="0"/>
  </p:normalViewPr>
  <p:slideViewPr>
    <p:cSldViewPr snapToGrid="0">
      <p:cViewPr varScale="1">
        <p:scale>
          <a:sx n="85" d="100"/>
          <a:sy n="85" d="100"/>
        </p:scale>
        <p:origin x="-708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adm27.lcl\Kray\Mininvest\&#1059;&#1087;&#1088;&#1072;&#1074;&#1083;&#1077;&#1085;&#1080;&#1077;%20&#1088;&#1072;&#1079;&#1074;&#1080;&#1090;&#1080;&#1103;%20&#1080;%20&#1087;&#1086;&#1076;&#1076;&#1077;&#1088;&#1078;&#1082;&#1080;%20&#1087;&#1088;&#1077;&#1076;&#1087;&#1088;&#1080;&#1085;&#1080;&#1084;&#1072;&#1090;&#1077;&#1083;&#1100;&#1089;&#1090;&#1074;&#1072;\5.%20&#1054;&#1058;&#1044;&#1045;&#1051;%20&#1043;&#1055;&#1055;\&#1057;&#1086;&#1088;&#1086;&#1082;&#1072;\&#1075;&#1088;&#1072;&#1092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adm27.lcl\Kray\Mininvest\&#1059;&#1087;&#1088;&#1072;&#1074;&#1083;&#1077;&#1085;&#1080;&#1077;%20&#1088;&#1072;&#1079;&#1074;&#1080;&#1090;&#1080;&#1103;%20&#1080;%20&#1087;&#1086;&#1076;&#1076;&#1077;&#1088;&#1078;&#1082;&#1080;%20&#1087;&#1088;&#1077;&#1076;&#1087;&#1088;&#1080;&#1085;&#1080;&#1084;&#1072;&#1090;&#1077;&#1083;&#1100;&#1089;&#1090;&#1074;&#1072;\5.%20&#1054;&#1058;&#1044;&#1045;&#1051;%20&#1043;&#1055;&#1055;\20.%20&#1057;&#1055;&#1056;&#1040;&#1042;&#1050;&#1048;%20&#1055;&#1054;%20&#1056;&#1040;&#1049;&#1054;&#1053;&#1040;&#1052;\&#1057;&#1058;&#1040;&#1058;&#1048;&#1057;&#1058;&#1048;&#1050;&#1040;\2_&#1054;&#1090;&#1088;&#1072;&#1089;&#1083;&#1077;&#1074;&#1072;&#1103;%20&#1089;&#1090;&#1088;&#1091;&#1082;&#1090;&#1091;&#1088;&#1072;%20&#1052;&#1057;&#1055;%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ioermakova\Desktop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ioermakova\Desktop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C39367"/>
            </a:solidFill>
          </c:spPr>
          <c:explosion val="49"/>
          <c:dPt>
            <c:idx val="0"/>
            <c:bubble3D val="0"/>
            <c:spPr>
              <a:solidFill>
                <a:srgbClr val="C3936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B4C7E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4208705161854771"/>
                  <c:y val="-1.05019685039370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1 901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2541557305336711E-2"/>
                  <c:y val="6.94236657917760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7091644794400667E-2"/>
                  <c:y val="-0.210235491396908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</a:t>
                    </a:r>
                    <a:r>
                      <a:rPr lang="en-US" baseline="0" dirty="0" smtClean="0"/>
                      <a:t> 395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Лист1!$A$2:$C$2</c:f>
              <c:strCache>
                <c:ptCount val="3"/>
                <c:pt idx="0">
                  <c:v>малые</c:v>
                </c:pt>
                <c:pt idx="1">
                  <c:v>средние</c:v>
                </c:pt>
                <c:pt idx="2">
                  <c:v>микробизнес</c:v>
                </c:pt>
              </c:strCache>
            </c:strRef>
          </c:cat>
          <c:val>
            <c:numRef>
              <c:f>Лист1!$A$3:$C$3</c:f>
              <c:numCache>
                <c:formatCode>General</c:formatCode>
                <c:ptCount val="3"/>
                <c:pt idx="0">
                  <c:v>2002</c:v>
                </c:pt>
                <c:pt idx="1">
                  <c:v>120</c:v>
                </c:pt>
                <c:pt idx="2">
                  <c:v>50791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34670900097993507"/>
                  <c:y val="0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26382714120531"/>
                      <c:h val="0.2356646594214156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6313017957827574E-2"/>
                  <c:y val="0.2244729338783889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427283305081187"/>
                  <c:y val="-0.1341468975810259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543859649122806E-2"/>
                  <c:y val="2.159243958579920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4823573844781082"/>
                  <c:y val="-1.2881820376411944E-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19873617833618"/>
                      <c:h val="0.16368104715802564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0321779731330306"/>
                  <c:y val="-6.216766513656404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9375914043225138E-3"/>
                  <c:y val="-7.852757701460720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3255813953488372E-2"/>
                  <c:y val="-4.580775325852090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3166160962376175"/>
                  <c:y val="2.814961152294290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'[2_Отраслевая структура МСП .xlsx]Лист1'!$B$4:$B$12</c:f>
              <c:strCache>
                <c:ptCount val="9"/>
                <c:pt idx="0">
                  <c:v>сельское хозяйство, лесоводство и рыболовство</c:v>
                </c:pt>
                <c:pt idx="1">
                  <c:v>торговля </c:v>
                </c:pt>
                <c:pt idx="2">
                  <c:v>гостиницы, общепит</c:v>
                </c:pt>
                <c:pt idx="3">
                  <c:v>обрабатывающие производства</c:v>
                </c:pt>
                <c:pt idx="4">
                  <c:v>операции с недвижимым имуществом (аренда)</c:v>
                </c:pt>
                <c:pt idx="5">
                  <c:v>транспорт и связь</c:v>
                </c:pt>
                <c:pt idx="6">
                  <c:v>строительство, общестроительные работы</c:v>
                </c:pt>
                <c:pt idx="7">
                  <c:v>сфера услуг</c:v>
                </c:pt>
                <c:pt idx="8">
                  <c:v>прочие</c:v>
                </c:pt>
              </c:strCache>
            </c:strRef>
          </c:cat>
          <c:val>
            <c:numRef>
              <c:f>'[2_Отраслевая структура МСП .xlsx]Лист1'!$K$4:$K$12</c:f>
              <c:numCache>
                <c:formatCode>0.00</c:formatCode>
                <c:ptCount val="9"/>
                <c:pt idx="0">
                  <c:v>2.700843634303749</c:v>
                </c:pt>
                <c:pt idx="1">
                  <c:v>37.036962107264962</c:v>
                </c:pt>
                <c:pt idx="2">
                  <c:v>3.4939003419045505</c:v>
                </c:pt>
                <c:pt idx="3">
                  <c:v>4.4649901879463476</c:v>
                </c:pt>
                <c:pt idx="4">
                  <c:v>6.4334702300269067</c:v>
                </c:pt>
                <c:pt idx="5">
                  <c:v>6.7733516761415373</c:v>
                </c:pt>
                <c:pt idx="6">
                  <c:v>10.597017944931112</c:v>
                </c:pt>
                <c:pt idx="7">
                  <c:v>15.436282344372737</c:v>
                </c:pt>
                <c:pt idx="8">
                  <c:v>13.063181533108095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5B9BD5"/>
            </a:solidFill>
          </c:spPr>
          <c:dPt>
            <c:idx val="0"/>
            <c:bubble3D val="0"/>
            <c:spPr>
              <a:solidFill>
                <a:srgbClr val="B4C7E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F81BD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Лист1!$B$2:$B$3</c:f>
              <c:strCache>
                <c:ptCount val="2"/>
                <c:pt idx="0">
                  <c:v>Портфель</c:v>
                </c:pt>
                <c:pt idx="1">
                  <c:v>Остаток средств</c:v>
                </c:pt>
              </c:strCache>
            </c:strRef>
          </c:cat>
          <c:val>
            <c:numRef>
              <c:f>Лист1!$A$2:$A$3</c:f>
              <c:numCache>
                <c:formatCode>General</c:formatCode>
                <c:ptCount val="2"/>
                <c:pt idx="0">
                  <c:v>597.4</c:v>
                </c:pt>
                <c:pt idx="1">
                  <c:v>145.89999999999998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9 мес.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количество, шт.</c:v>
                </c:pt>
                <c:pt idx="1">
                  <c:v>сумма, млн. рублей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213</c:v>
                </c:pt>
                <c:pt idx="1">
                  <c:v>319.10000000000002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9 мес. 2020</c:v>
                </c:pt>
              </c:strCache>
            </c:strRef>
          </c:tx>
          <c:spPr>
            <a:solidFill>
              <a:srgbClr val="9537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количество, шт.</c:v>
                </c:pt>
                <c:pt idx="1">
                  <c:v>сумма, млн. рублей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287</c:v>
                </c:pt>
                <c:pt idx="1">
                  <c:v>407.5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9 мес. 2021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количество, шт.</c:v>
                </c:pt>
                <c:pt idx="1">
                  <c:v>сумма, млн. рублей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273</c:v>
                </c:pt>
                <c:pt idx="1">
                  <c:v>358.8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844800"/>
        <c:axId val="94846336"/>
      </c:barChart>
      <c:catAx>
        <c:axId val="9484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846336"/>
        <c:crosses val="autoZero"/>
        <c:auto val="1"/>
        <c:lblAlgn val="ctr"/>
        <c:lblOffset val="100"/>
        <c:noMultiLvlLbl val="0"/>
      </c:catAx>
      <c:valAx>
        <c:axId val="9484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84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Лист1!$A$8</c:f>
              <c:strCache>
                <c:ptCount val="1"/>
                <c:pt idx="0">
                  <c:v>9 мес.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Лист1!$B$7:$D$7</c:f>
              <c:strCache>
                <c:ptCount val="3"/>
                <c:pt idx="0">
                  <c:v>количество, шт.</c:v>
                </c:pt>
                <c:pt idx="1">
                  <c:v>сумма, млн. рублей</c:v>
                </c:pt>
                <c:pt idx="2">
                  <c:v>кредиты, млн. рублей</c:v>
                </c:pt>
              </c:strCache>
            </c:strRef>
          </c:cat>
          <c:val>
            <c:numRef>
              <c:f>Лист1!$B$8:$D$8</c:f>
              <c:numCache>
                <c:formatCode>General</c:formatCode>
                <c:ptCount val="3"/>
                <c:pt idx="0">
                  <c:v>98</c:v>
                </c:pt>
                <c:pt idx="1">
                  <c:v>514.20000000000005</c:v>
                </c:pt>
                <c:pt idx="2" formatCode="#,##0.0">
                  <c:v>1908.7</c:v>
                </c:pt>
              </c:numCache>
            </c:numRef>
          </c:val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9 мес. 2020</c:v>
                </c:pt>
              </c:strCache>
            </c:strRef>
          </c:tx>
          <c:spPr>
            <a:solidFill>
              <a:srgbClr val="9537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Лист1!$B$9:$D$9</c:f>
              <c:numCache>
                <c:formatCode>0.0</c:formatCode>
                <c:ptCount val="3"/>
                <c:pt idx="0" formatCode="General">
                  <c:v>122</c:v>
                </c:pt>
                <c:pt idx="1">
                  <c:v>484.3</c:v>
                </c:pt>
                <c:pt idx="2" formatCode="#,##0.0">
                  <c:v>1201.3</c:v>
                </c:pt>
              </c:numCache>
            </c:numRef>
          </c:val>
        </c:ser>
        <c:ser>
          <c:idx val="2"/>
          <c:order val="2"/>
          <c:tx>
            <c:strRef>
              <c:f>Лист1!$A$10</c:f>
              <c:strCache>
                <c:ptCount val="1"/>
                <c:pt idx="0">
                  <c:v>9 мес. 2021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Лист1!$B$10:$D$10</c:f>
              <c:numCache>
                <c:formatCode>0.0</c:formatCode>
                <c:ptCount val="3"/>
                <c:pt idx="0" formatCode="General">
                  <c:v>152</c:v>
                </c:pt>
                <c:pt idx="1">
                  <c:v>808.7</c:v>
                </c:pt>
                <c:pt idx="2" formatCode="#,##0.0">
                  <c:v>2090.5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550080"/>
        <c:axId val="95564160"/>
      </c:barChart>
      <c:catAx>
        <c:axId val="9555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5564160"/>
        <c:crosses val="autoZero"/>
        <c:auto val="1"/>
        <c:lblAlgn val="ctr"/>
        <c:lblOffset val="100"/>
        <c:noMultiLvlLbl val="0"/>
      </c:catAx>
      <c:valAx>
        <c:axId val="95564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555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4415917486266073E-4"/>
          <c:w val="1"/>
          <c:h val="0.78921464217706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smtClean="0">
                        <a:solidFill>
                          <a:schemeClr val="tx1"/>
                        </a:solidFill>
                      </a:rPr>
                      <a:t>42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74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289088"/>
        <c:axId val="113290624"/>
      </c:barChart>
      <c:catAx>
        <c:axId val="113289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13290624"/>
        <c:crosses val="autoZero"/>
        <c:auto val="1"/>
        <c:lblAlgn val="ctr"/>
        <c:lblOffset val="100"/>
        <c:noMultiLvlLbl val="0"/>
      </c:catAx>
      <c:valAx>
        <c:axId val="113290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328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i="1" dirty="0">
                <a:solidFill>
                  <a:schemeClr val="tx1"/>
                </a:solidFill>
              </a:rPr>
              <a:t>Виды предпринимательской деятельности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7669138450590934E-2"/>
          <c:y val="0.22699723825137982"/>
          <c:w val="0.52411736610564019"/>
          <c:h val="0.63446565950254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предпринимательской 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Дневной уход за детьми</c:v>
                </c:pt>
                <c:pt idx="1">
                  <c:v>Дополнительное образование</c:v>
                </c:pt>
                <c:pt idx="2">
                  <c:v>Розничная торговля</c:v>
                </c:pt>
                <c:pt idx="3">
                  <c:v>Услуги в области спорта</c:v>
                </c:pt>
                <c:pt idx="4">
                  <c:v>Бытовые услуги</c:v>
                </c:pt>
                <c:pt idx="5">
                  <c:v>Деятельность физкультурно-оздоровительная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29</c:v>
                </c:pt>
                <c:pt idx="1">
                  <c:v>14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4221236513378201"/>
          <c:y val="0.16622257191916062"/>
          <c:w val="0.45778763486621793"/>
          <c:h val="0.833777479477710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i="1" dirty="0">
                <a:solidFill>
                  <a:schemeClr val="tx1"/>
                </a:solidFill>
              </a:rPr>
              <a:t>КАТЕГОРИИ СОЦИАЛЬНЫХ ПРЕДПРИЯТИЙ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367125792783895"/>
          <c:y val="0.23892485747600803"/>
          <c:w val="0.40686540517128605"/>
          <c:h val="0.637686929946525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социальных предприятий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126005251367884E-17"/>
                  <c:y val="5.6118942109334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Обеспечивающие занятость граждан</c:v>
                </c:pt>
                <c:pt idx="1">
                  <c:v>Производство товаров (работ,услуг)</c:v>
                </c:pt>
                <c:pt idx="2">
                  <c:v>Решение социальных проблем общества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58714220934985117"/>
          <c:y val="0.10317011772464739"/>
          <c:w val="0.3198256129608178"/>
          <c:h val="0.831760935074140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0.43835</cdr:x>
      <cdr:y>0.85629</cdr:y>
    </cdr:from>
    <cdr:to>
      <cdr:x>0.93698</cdr:x>
      <cdr:y>0.9544</cdr:y>
    </cdr:to>
    <cdr:sp macro="" textlink="">
      <cdr:nvSpPr>
        <cdr:cNvPr id="2" name="TextBox 53"/>
        <cdr:cNvSpPr txBox="1"/>
      </cdr:nvSpPr>
      <cdr:spPr>
        <a:xfrm xmlns:a="http://schemas.openxmlformats.org/drawingml/2006/main">
          <a:off x="1559574" y="2954851"/>
          <a:ext cx="177404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01.10.2021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0.23832</cdr:x>
      <cdr:y>0.83902</cdr:y>
    </cdr:from>
    <cdr:to>
      <cdr:x>0.51915</cdr:x>
      <cdr:y>0.95497</cdr:y>
    </cdr:to>
    <cdr:sp macro="" textlink="">
      <cdr:nvSpPr>
        <cdr:cNvPr id="3" name="TextBox 52"/>
        <cdr:cNvSpPr txBox="1"/>
      </cdr:nvSpPr>
      <cdr:spPr>
        <a:xfrm xmlns:a="http://schemas.openxmlformats.org/drawingml/2006/main">
          <a:off x="847916" y="2895282"/>
          <a:ext cx="999147" cy="4001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2020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г.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C652E-0BE7-4AE8-A9FE-66DB87B26C7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4F6E2-4BF6-4A1E-BAC6-AA84DD203E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596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52242-4C6B-472D-9757-8303432C437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EAEF7-B72B-4A23-89D8-41F69A3A0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0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49525" y="550863"/>
            <a:ext cx="4894263" cy="2752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A4A6-806B-4BC7-8234-5BAB8944B5B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92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EF7-B72B-4A23-89D8-41F69A3A04C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48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1E5A-ECB8-467C-85F5-5A98F6E1147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84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3717" algn="l"/>
                <a:tab pos="1393555" algn="l"/>
                <a:tab pos="2090332" algn="l"/>
                <a:tab pos="2793237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6686" indent="-275648" eaLnBrk="0" hangingPunct="0">
              <a:tabLst>
                <a:tab pos="693717" algn="l"/>
                <a:tab pos="1393555" algn="l"/>
                <a:tab pos="2090332" algn="l"/>
                <a:tab pos="2793237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2595" indent="-220520" eaLnBrk="0" hangingPunct="0">
              <a:tabLst>
                <a:tab pos="693717" algn="l"/>
                <a:tab pos="1393555" algn="l"/>
                <a:tab pos="2090332" algn="l"/>
                <a:tab pos="2793237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631" indent="-220520" eaLnBrk="0" hangingPunct="0">
              <a:tabLst>
                <a:tab pos="693717" algn="l"/>
                <a:tab pos="1393555" algn="l"/>
                <a:tab pos="2090332" algn="l"/>
                <a:tab pos="2793237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4667" indent="-220520" eaLnBrk="0" hangingPunct="0">
              <a:tabLst>
                <a:tab pos="693717" algn="l"/>
                <a:tab pos="1393555" algn="l"/>
                <a:tab pos="2090332" algn="l"/>
                <a:tab pos="2793237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25706" indent="-220520" eaLnBrk="0" fontAlgn="base" hangingPunct="0">
              <a:spcBef>
                <a:spcPct val="0"/>
              </a:spcBef>
              <a:spcAft>
                <a:spcPct val="0"/>
              </a:spcAft>
              <a:tabLst>
                <a:tab pos="693717" algn="l"/>
                <a:tab pos="1393555" algn="l"/>
                <a:tab pos="2090332" algn="l"/>
                <a:tab pos="2793237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6744" indent="-220520" eaLnBrk="0" fontAlgn="base" hangingPunct="0">
              <a:spcBef>
                <a:spcPct val="0"/>
              </a:spcBef>
              <a:spcAft>
                <a:spcPct val="0"/>
              </a:spcAft>
              <a:tabLst>
                <a:tab pos="693717" algn="l"/>
                <a:tab pos="1393555" algn="l"/>
                <a:tab pos="2090332" algn="l"/>
                <a:tab pos="2793237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07781" indent="-220520" eaLnBrk="0" fontAlgn="base" hangingPunct="0">
              <a:spcBef>
                <a:spcPct val="0"/>
              </a:spcBef>
              <a:spcAft>
                <a:spcPct val="0"/>
              </a:spcAft>
              <a:tabLst>
                <a:tab pos="693717" algn="l"/>
                <a:tab pos="1393555" algn="l"/>
                <a:tab pos="2090332" algn="l"/>
                <a:tab pos="2793237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48819" indent="-220520" eaLnBrk="0" fontAlgn="base" hangingPunct="0">
              <a:spcBef>
                <a:spcPct val="0"/>
              </a:spcBef>
              <a:spcAft>
                <a:spcPct val="0"/>
              </a:spcAft>
              <a:tabLst>
                <a:tab pos="693717" algn="l"/>
                <a:tab pos="1393555" algn="l"/>
                <a:tab pos="2090332" algn="l"/>
                <a:tab pos="2793237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959A4C-D8AA-4E48-821A-FC14ED8FFDEC}" type="slidenum">
              <a:rPr lang="ru-RU" altLang="ru-RU" smtClean="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12</a:t>
            </a:fld>
            <a:endParaRPr lang="ru-RU" altLang="ru-RU" smtClean="0">
              <a:solidFill>
                <a:srgbClr val="FFFF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950" y="715963"/>
            <a:ext cx="6389688" cy="3594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34" y="4550299"/>
            <a:ext cx="5286468" cy="43989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76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EF7-B72B-4A23-89D8-41F69A3A04C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5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EF7-B72B-4A23-89D8-41F69A3A04C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88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EF7-B72B-4A23-89D8-41F69A3A04C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13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EF7-B72B-4A23-89D8-41F69A3A04C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84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EF7-B72B-4A23-89D8-41F69A3A04C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23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EF7-B72B-4A23-89D8-41F69A3A04C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95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EF7-B72B-4A23-89D8-41F69A3A04C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68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49525" y="550863"/>
            <a:ext cx="4894263" cy="2752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indent="450156" algn="just">
              <a:lnSpc>
                <a:spcPct val="107000"/>
              </a:lnSpc>
              <a:tabLst>
                <a:tab pos="457140" algn="l"/>
              </a:tabLs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A4A6-806B-4BC7-8234-5BAB8944B5B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3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3590" algn="l"/>
                <a:tab pos="1393298" algn="l"/>
                <a:tab pos="2089947" algn="l"/>
                <a:tab pos="279272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6555" indent="-275597" eaLnBrk="0" hangingPunct="0">
              <a:tabLst>
                <a:tab pos="693590" algn="l"/>
                <a:tab pos="1393298" algn="l"/>
                <a:tab pos="2089947" algn="l"/>
                <a:tab pos="279272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2392" indent="-220479" eaLnBrk="0" hangingPunct="0">
              <a:tabLst>
                <a:tab pos="693590" algn="l"/>
                <a:tab pos="1393298" algn="l"/>
                <a:tab pos="2089947" algn="l"/>
                <a:tab pos="279272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347" indent="-220479" eaLnBrk="0" hangingPunct="0">
              <a:tabLst>
                <a:tab pos="693590" algn="l"/>
                <a:tab pos="1393298" algn="l"/>
                <a:tab pos="2089947" algn="l"/>
                <a:tab pos="279272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4302" indent="-220479" eaLnBrk="0" hangingPunct="0">
              <a:tabLst>
                <a:tab pos="693590" algn="l"/>
                <a:tab pos="1393298" algn="l"/>
                <a:tab pos="2089947" algn="l"/>
                <a:tab pos="279272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25260" indent="-220479" eaLnBrk="0" fontAlgn="base" hangingPunct="0">
              <a:spcBef>
                <a:spcPct val="0"/>
              </a:spcBef>
              <a:spcAft>
                <a:spcPct val="0"/>
              </a:spcAft>
              <a:tabLst>
                <a:tab pos="693590" algn="l"/>
                <a:tab pos="1393298" algn="l"/>
                <a:tab pos="2089947" algn="l"/>
                <a:tab pos="279272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6217" indent="-220479" eaLnBrk="0" fontAlgn="base" hangingPunct="0">
              <a:spcBef>
                <a:spcPct val="0"/>
              </a:spcBef>
              <a:spcAft>
                <a:spcPct val="0"/>
              </a:spcAft>
              <a:tabLst>
                <a:tab pos="693590" algn="l"/>
                <a:tab pos="1393298" algn="l"/>
                <a:tab pos="2089947" algn="l"/>
                <a:tab pos="279272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07172" indent="-220479" eaLnBrk="0" fontAlgn="base" hangingPunct="0">
              <a:spcBef>
                <a:spcPct val="0"/>
              </a:spcBef>
              <a:spcAft>
                <a:spcPct val="0"/>
              </a:spcAft>
              <a:tabLst>
                <a:tab pos="693590" algn="l"/>
                <a:tab pos="1393298" algn="l"/>
                <a:tab pos="2089947" algn="l"/>
                <a:tab pos="279272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48130" indent="-220479" eaLnBrk="0" fontAlgn="base" hangingPunct="0">
              <a:spcBef>
                <a:spcPct val="0"/>
              </a:spcBef>
              <a:spcAft>
                <a:spcPct val="0"/>
              </a:spcAft>
              <a:tabLst>
                <a:tab pos="693590" algn="l"/>
                <a:tab pos="1393298" algn="l"/>
                <a:tab pos="2089947" algn="l"/>
                <a:tab pos="279272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959A4C-D8AA-4E48-821A-FC14ED8FFDEC}" type="slidenum">
              <a:rPr lang="ru-RU" altLang="ru-RU" smtClean="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20</a:t>
            </a:fld>
            <a:endParaRPr lang="ru-RU" altLang="ru-RU" dirty="0">
              <a:solidFill>
                <a:srgbClr val="FFFF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14313" y="782638"/>
            <a:ext cx="6975476" cy="3924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668" y="4965978"/>
            <a:ext cx="5239967" cy="48007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28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EF7-B72B-4A23-89D8-41F69A3A04C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49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1E5A-ECB8-467C-85F5-5A98F6E1147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47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EF7-B72B-4A23-89D8-41F69A3A04C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707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3590" algn="l"/>
                <a:tab pos="1393298" algn="l"/>
                <a:tab pos="2089947" algn="l"/>
                <a:tab pos="279272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6555" indent="-275597" eaLnBrk="0" hangingPunct="0">
              <a:tabLst>
                <a:tab pos="693590" algn="l"/>
                <a:tab pos="1393298" algn="l"/>
                <a:tab pos="2089947" algn="l"/>
                <a:tab pos="279272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2392" indent="-220479" eaLnBrk="0" hangingPunct="0">
              <a:tabLst>
                <a:tab pos="693590" algn="l"/>
                <a:tab pos="1393298" algn="l"/>
                <a:tab pos="2089947" algn="l"/>
                <a:tab pos="279272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347" indent="-220479" eaLnBrk="0" hangingPunct="0">
              <a:tabLst>
                <a:tab pos="693590" algn="l"/>
                <a:tab pos="1393298" algn="l"/>
                <a:tab pos="2089947" algn="l"/>
                <a:tab pos="279272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4302" indent="-220479" eaLnBrk="0" hangingPunct="0">
              <a:tabLst>
                <a:tab pos="693590" algn="l"/>
                <a:tab pos="1393298" algn="l"/>
                <a:tab pos="2089947" algn="l"/>
                <a:tab pos="279272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25260" indent="-220479" eaLnBrk="0" fontAlgn="base" hangingPunct="0">
              <a:spcBef>
                <a:spcPct val="0"/>
              </a:spcBef>
              <a:spcAft>
                <a:spcPct val="0"/>
              </a:spcAft>
              <a:tabLst>
                <a:tab pos="693590" algn="l"/>
                <a:tab pos="1393298" algn="l"/>
                <a:tab pos="2089947" algn="l"/>
                <a:tab pos="279272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6217" indent="-220479" eaLnBrk="0" fontAlgn="base" hangingPunct="0">
              <a:spcBef>
                <a:spcPct val="0"/>
              </a:spcBef>
              <a:spcAft>
                <a:spcPct val="0"/>
              </a:spcAft>
              <a:tabLst>
                <a:tab pos="693590" algn="l"/>
                <a:tab pos="1393298" algn="l"/>
                <a:tab pos="2089947" algn="l"/>
                <a:tab pos="279272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07172" indent="-220479" eaLnBrk="0" fontAlgn="base" hangingPunct="0">
              <a:spcBef>
                <a:spcPct val="0"/>
              </a:spcBef>
              <a:spcAft>
                <a:spcPct val="0"/>
              </a:spcAft>
              <a:tabLst>
                <a:tab pos="693590" algn="l"/>
                <a:tab pos="1393298" algn="l"/>
                <a:tab pos="2089947" algn="l"/>
                <a:tab pos="279272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48130" indent="-220479" eaLnBrk="0" fontAlgn="base" hangingPunct="0">
              <a:spcBef>
                <a:spcPct val="0"/>
              </a:spcBef>
              <a:spcAft>
                <a:spcPct val="0"/>
              </a:spcAft>
              <a:tabLst>
                <a:tab pos="693590" algn="l"/>
                <a:tab pos="1393298" algn="l"/>
                <a:tab pos="2089947" algn="l"/>
                <a:tab pos="279272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959A4C-D8AA-4E48-821A-FC14ED8FFDEC}" type="slidenum">
              <a:rPr lang="ru-RU" altLang="ru-RU" smtClean="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24</a:t>
            </a:fld>
            <a:endParaRPr lang="ru-RU" altLang="ru-RU" dirty="0">
              <a:solidFill>
                <a:srgbClr val="FFFF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14313" y="782638"/>
            <a:ext cx="6975476" cy="3924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668" y="4965978"/>
            <a:ext cx="5239967" cy="48007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9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EF7-B72B-4A23-89D8-41F69A3A04C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705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EF7-B72B-4A23-89D8-41F69A3A04C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15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6188" y="558800"/>
            <a:ext cx="4968875" cy="2795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sz="16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A4A6-806B-4BC7-8234-5BAB8944B5B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91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EF7-B72B-4A23-89D8-41F69A3A04C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88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EF7-B72B-4A23-89D8-41F69A3A04C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79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EF7-B72B-4A23-89D8-41F69A3A04C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25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EF7-B72B-4A23-89D8-41F69A3A04C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6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409D-1123-4BE1-8C20-6736A89B76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16FE-F882-48AB-AEDE-7FF9DD3C7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7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A4BD-C7BC-4073-80FA-E52A219AB8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16FE-F882-48AB-AEDE-7FF9DD3C7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6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669B-497E-4AE8-8B14-A81F168721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16FE-F882-48AB-AEDE-7FF9DD3C7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33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BEA3-1E5B-415E-90B2-4A9D573674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4A-0DC9-449C-8894-3CAD791118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BEA3-1E5B-415E-90B2-4A9D573674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4A-0DC9-449C-8894-3CAD791118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6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BEA3-1E5B-415E-90B2-4A9D573674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4A-0DC9-449C-8894-3CAD791118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55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BEA3-1E5B-415E-90B2-4A9D573674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4A-0DC9-449C-8894-3CAD791118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67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BEA3-1E5B-415E-90B2-4A9D573674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4A-0DC9-449C-8894-3CAD791118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89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BEA3-1E5B-415E-90B2-4A9D573674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4A-0DC9-449C-8894-3CAD791118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24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BEA3-1E5B-415E-90B2-4A9D573674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4A-0DC9-449C-8894-3CAD791118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84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BEA3-1E5B-415E-90B2-4A9D573674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4A-0DC9-449C-8894-3CAD791118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5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700-3329-4E42-B04C-D2FBCA2C87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16FE-F882-48AB-AEDE-7FF9DD3C7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19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BEA3-1E5B-415E-90B2-4A9D573674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4A-0DC9-449C-8894-3CAD791118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BEA3-1E5B-415E-90B2-4A9D573674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4A-0DC9-449C-8894-3CAD791118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77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BEA3-1E5B-415E-90B2-4A9D573674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534A-0DC9-449C-8894-3CAD791118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C50A-6103-4DD0-9E05-7ACBBE0ADC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16FE-F882-48AB-AEDE-7FF9DD3C7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2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F3F1-3B05-4AAB-87B3-62B3E787A4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16FE-F882-48AB-AEDE-7FF9DD3C7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1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729-EFAE-4C8D-8B66-ED0F885D5C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16FE-F882-48AB-AEDE-7FF9DD3C7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7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D790-3909-4BEA-906F-0084DB952C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16FE-F882-48AB-AEDE-7FF9DD3C7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1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893DE-397C-4CF7-A0EE-B995DA35B2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16FE-F882-48AB-AEDE-7FF9DD3C7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4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279C-0F09-4864-B391-EC7CDC8BD3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16FE-F882-48AB-AEDE-7FF9DD3C7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9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B751-2D2C-4036-A1D1-76DCBC1915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16FE-F882-48AB-AEDE-7FF9DD3C7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5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9D5B-EC4C-4273-A28D-AF15FF8BCE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42CDA-934D-4265-95AF-069D40A55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6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9D8BEA3-1E5B-415E-90B2-4A9D573674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DC1534A-0DC9-449C-8894-3CAD791118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2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5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29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2270" y="-26939"/>
            <a:ext cx="11607723" cy="74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250" rIns="20250" anchor="ctr"/>
          <a:lstStyle/>
          <a:p>
            <a:pPr algn="ctr">
              <a:lnSpc>
                <a:spcPts val="1350"/>
              </a:lnSpc>
              <a:spcBef>
                <a:spcPct val="0"/>
              </a:spcBef>
            </a:pPr>
            <a:endParaRPr lang="ru-RU" sz="3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12192000" cy="11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45073" y="-26939"/>
            <a:ext cx="106559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МАЛОЕ И СРЕДНЕЕ ПРЕДПРИНИМАТЕЛЬСТВО </a:t>
            </a:r>
            <a:endParaRPr lang="ru-RU" sz="2300" b="1" dirty="0" smtClean="0"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r>
              <a:rPr lang="ru-RU" sz="2300" b="1" dirty="0" smtClean="0"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ХАБАРОВСКОГО </a:t>
            </a:r>
            <a:r>
              <a:rPr lang="ru-RU" sz="2300" b="1" dirty="0"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КРАЯ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" y="1182899"/>
            <a:ext cx="3305175" cy="4644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7829" y="1170267"/>
            <a:ext cx="8254170" cy="477054"/>
          </a:xfrm>
          <a:prstGeom prst="rect">
            <a:avLst/>
          </a:prstGeom>
          <a:solidFill>
            <a:srgbClr val="B4C7E7"/>
          </a:solidFill>
          <a:ln w="6350">
            <a:solidFill>
              <a:srgbClr val="41719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49 429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МСП      </a:t>
            </a:r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22 895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 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26 534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7035" y="1894306"/>
            <a:ext cx="866775" cy="838200"/>
          </a:xfrm>
          <a:prstGeom prst="rect">
            <a:avLst/>
          </a:prstGeom>
        </p:spPr>
      </p:pic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982170"/>
              </p:ext>
            </p:extLst>
          </p:nvPr>
        </p:nvGraphicFramePr>
        <p:xfrm>
          <a:off x="-210015" y="3225326"/>
          <a:ext cx="4993533" cy="317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892474" y="1839263"/>
            <a:ext cx="10668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190,4</a:t>
            </a:r>
            <a:r>
              <a:rPr lang="ru-RU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тыс. человек занятых в секторе МСП</a:t>
            </a:r>
          </a:p>
          <a:p>
            <a:r>
              <a:rPr lang="ru-RU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(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28,2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% об общей численности занятых в экономике края)</a:t>
            </a:r>
            <a:endParaRPr lang="ru-RU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986812"/>
              </p:ext>
            </p:extLst>
          </p:nvPr>
        </p:nvGraphicFramePr>
        <p:xfrm>
          <a:off x="4404403" y="2885703"/>
          <a:ext cx="7667854" cy="3881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740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12192000" cy="11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91418" y="212855"/>
            <a:ext cx="11664184" cy="99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377">
              <a:lnSpc>
                <a:spcPts val="3200"/>
              </a:lnSpc>
            </a:pP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Налоговое стимулирование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 </a:t>
            </a:r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Хабаровского края </a:t>
            </a:r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650669" y="1358187"/>
            <a:ext cx="9405257" cy="5737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lnSpc>
                <a:spcPct val="85000"/>
              </a:lnSpc>
            </a:pPr>
            <a:r>
              <a:rPr lang="ru-RU" sz="2300" b="1" dirty="0" smtClean="0">
                <a:solidFill>
                  <a:srgbClr val="843C0C"/>
                </a:solidFill>
              </a:rPr>
              <a:t>УПРОЩЁННАЯ СИСТЕМА НАЛОГООБЛОЖЕНИЯ</a:t>
            </a:r>
            <a:endParaRPr lang="ru-RU" sz="2300" b="1" dirty="0">
              <a:solidFill>
                <a:srgbClr val="00009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9730" y="2702642"/>
            <a:ext cx="7301985" cy="410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1" indent="-380981" defTabSz="914377">
              <a:lnSpc>
                <a:spcPct val="90000"/>
              </a:lnSpc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УСН «доходы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(вместо 6 %) – по 2 видам деятельности (социальные услуги без обеспечения проживания престарелым и инвалидам, дневной уход за детьми)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81" indent="-380981" defTabSz="914377">
              <a:lnSpc>
                <a:spcPct val="90000"/>
              </a:lnSpc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УСН «доходы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расходы» 8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(вместо 15 %) в производственной, социальной и научных сферах, бытовых услуг населения (всего 21 вид деятельности)</a:t>
            </a:r>
          </a:p>
          <a:p>
            <a:pPr marL="380981" indent="-380981" defTabSz="914377">
              <a:lnSpc>
                <a:spcPct val="90000"/>
              </a:lnSpc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впервые зарегистрированных ИП, применяющих УСН или  ПСН, предоставляется налоговая ставка 0 %  (налоговые каникулы на 2 года)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-1" y="6728476"/>
            <a:ext cx="12047023" cy="306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63487" y="1863202"/>
            <a:ext cx="6650181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lvl="0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Пониженные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налоговые ставки: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48620" y="4947616"/>
            <a:ext cx="3906982" cy="1554272"/>
          </a:xfrm>
          <a:prstGeom prst="rect">
            <a:avLst/>
          </a:prstGeom>
          <a:solidFill>
            <a:srgbClr val="C5E0B4"/>
          </a:solidFill>
          <a:ln>
            <a:solidFill>
              <a:sysClr val="window" lastClr="FF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Налогоплательщик вправе применять пониженные налоговые ставки непрерывно не более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налоговых периодов. Повторное применение налогоплательщиком пониженных налоговых ставок не допускается.</a:t>
            </a:r>
            <a:endParaRPr kumimoji="0" lang="ru-RU" sz="15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Картинки с человечками для презентации (35 фото) | 3d human, 3d character,  Stock images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79" y="2083619"/>
            <a:ext cx="2536370" cy="256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20743" y="3954266"/>
            <a:ext cx="121920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lnSpc>
                <a:spcPct val="80000"/>
              </a:lnSpc>
            </a:pPr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6 %</a:t>
            </a:r>
            <a:endParaRPr lang="ru-RU" sz="2800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42211" y="2328169"/>
            <a:ext cx="121920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lnSpc>
                <a:spcPct val="80000"/>
              </a:lnSpc>
            </a:pPr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15 %</a:t>
            </a:r>
            <a:endParaRPr lang="ru-RU" sz="2800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12192000" cy="11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" y="190903"/>
            <a:ext cx="11664184" cy="99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377">
              <a:lnSpc>
                <a:spcPts val="3200"/>
              </a:lnSpc>
            </a:pP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Дополнительная поддержка 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малого и среднего</a:t>
            </a:r>
            <a:b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 в 2021 </a:t>
            </a:r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8268" y="1282909"/>
            <a:ext cx="3921678" cy="82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lnSpc>
                <a:spcPct val="85000"/>
              </a:lnSpc>
            </a:pPr>
            <a:r>
              <a:rPr lang="ru-RU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Пониженные налоговые ставки по УСНО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1226" y="2271782"/>
            <a:ext cx="4046389" cy="424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1" indent="-380981" defTabSz="914377">
              <a:lnSpc>
                <a:spcPct val="90000"/>
              </a:lnSpc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системе «доходы» до 3 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вместо 6 % для 16 ОКВЭД)</a:t>
            </a:r>
          </a:p>
          <a:p>
            <a:pPr marL="380981" indent="-380981" defTabSz="914377">
              <a:lnSpc>
                <a:spcPct val="90000"/>
              </a:lnSpc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системе «доходы минус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расходы» до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вместо 15 % для 16 ОКВЭД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80981" lvl="0" indent="-380981" defTabSz="914377">
              <a:lnSpc>
                <a:spcPct val="90000"/>
              </a:lnSpc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системе «доходы» до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субъектов МСП, включенных в реестр со статусом «социальное предприятие»)</a:t>
            </a:r>
          </a:p>
          <a:p>
            <a:pPr defTabSz="914377">
              <a:lnSpc>
                <a:spcPct val="90000"/>
              </a:lnSpc>
              <a:spcAft>
                <a:spcPts val="1600"/>
              </a:spcAft>
            </a:pPr>
            <a:endParaRPr lang="ru-RU" b="1" i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80981" indent="-380981" defTabSz="914377">
              <a:lnSpc>
                <a:spcPct val="90000"/>
              </a:lnSpc>
              <a:spcAft>
                <a:spcPts val="1600"/>
              </a:spcAft>
              <a:buFont typeface="Wingdings" panose="05000000000000000000" pitchFamily="2" charset="2"/>
              <a:buChar char="q"/>
            </a:pPr>
            <a:endParaRPr lang="ru-RU" sz="1400" i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80981" indent="-380981" defTabSz="914377">
              <a:lnSpc>
                <a:spcPct val="90000"/>
              </a:lnSpc>
              <a:spcAft>
                <a:spcPts val="1600"/>
              </a:spcAft>
              <a:buFont typeface="Wingdings" panose="05000000000000000000" pitchFamily="2" charset="2"/>
              <a:buChar char="q"/>
            </a:pPr>
            <a:endParaRPr lang="ru-RU" sz="1400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02554" y="1282909"/>
            <a:ext cx="3613142" cy="82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lnSpc>
                <a:spcPct val="85000"/>
              </a:lnSpc>
            </a:pPr>
            <a:r>
              <a:rPr lang="ru-RU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налоговых </a:t>
            </a:r>
            <a:r>
              <a:rPr lang="ru-RU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ставок в </a:t>
            </a:r>
            <a:r>
              <a:rPr lang="ru-RU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раза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02554" y="2271782"/>
            <a:ext cx="3326611" cy="146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1" indent="-380981" defTabSz="914377">
              <a:lnSpc>
                <a:spcPct val="70000"/>
              </a:lnSpc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гостиничный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бизнес,</a:t>
            </a:r>
            <a:b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общественное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питание)</a:t>
            </a:r>
          </a:p>
          <a:p>
            <a:pPr marL="380981" indent="-380981" defTabSz="914377">
              <a:lnSpc>
                <a:spcPct val="7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транспортный налог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пассажирские перевозки)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489074" y="1288008"/>
            <a:ext cx="3613142" cy="82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lnSpc>
                <a:spcPct val="85000"/>
              </a:lnSpc>
            </a:pPr>
            <a:r>
              <a:rPr lang="ru-RU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Понижающий коэффициент (ПСН)</a:t>
            </a:r>
            <a:endParaRPr lang="ru-RU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97351" y="2220641"/>
            <a:ext cx="301798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1" indent="-380981" defTabSz="914377">
              <a:lnSpc>
                <a:spcPct val="150000"/>
              </a:lnSpc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0,8</a:t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ОКВЭД)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-1" y="6728476"/>
            <a:ext cx="12047023" cy="306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7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5371" y="1978436"/>
            <a:ext cx="6386179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Arial" panose="020B0604020202020204" pitchFamily="34" charset="0"/>
              </a:rPr>
              <a:t>обеспечивает занятость </a:t>
            </a:r>
            <a:r>
              <a:rPr lang="ru-RU" sz="2000" dirty="0" smtClean="0">
                <a:latin typeface="Arial" panose="020B0604020202020204" pitchFamily="34" charset="0"/>
              </a:rPr>
              <a:t>граждан, отнесенных к категории социально уязвимых</a:t>
            </a:r>
            <a:endParaRPr lang="ru-RU" sz="2000" dirty="0">
              <a:latin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Arial" panose="020B0604020202020204" pitchFamily="34" charset="0"/>
              </a:rPr>
              <a:t>обеспечивает реализацию товаров, работ или услуг, которые производятся с участием </a:t>
            </a:r>
            <a:r>
              <a:rPr lang="ru-RU" sz="2000" dirty="0" smtClean="0">
                <a:latin typeface="Arial" panose="020B0604020202020204" pitchFamily="34" charset="0"/>
              </a:rPr>
              <a:t>социально уязвимых категорий граждан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</a:rPr>
              <a:t>оказывает </a:t>
            </a:r>
            <a:r>
              <a:rPr lang="ru-RU" sz="2000" dirty="0">
                <a:latin typeface="Arial" panose="020B0604020202020204" pitchFamily="34" charset="0"/>
              </a:rPr>
              <a:t>услуги, производит товары или работы, предназначенные </a:t>
            </a:r>
            <a:r>
              <a:rPr lang="ru-RU" sz="2000" dirty="0" smtClean="0">
                <a:latin typeface="Arial" panose="020B0604020202020204" pitchFamily="34" charset="0"/>
              </a:rPr>
              <a:t>для </a:t>
            </a:r>
            <a:r>
              <a:rPr lang="ru-RU" sz="2000" dirty="0">
                <a:latin typeface="Arial" panose="020B0604020202020204" pitchFamily="34" charset="0"/>
              </a:rPr>
              <a:t>социально уязвимых категорий граждан </a:t>
            </a:r>
            <a:endParaRPr lang="ru-RU" sz="2000" dirty="0" smtClean="0">
              <a:latin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</a:rPr>
              <a:t>осуществляет виды деятельности, направленные на достижение общественно полезных целей и способствующих решению социальных проблем общества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5371" y="1047536"/>
            <a:ext cx="11032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209-ФЗ: органы государственной власти могут оказывать поддержку субъектам МСП, отвечающим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любому из следующих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условий (категории соц. предприятий):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Эксперты обсудили потенциал социального предпринимательства в Югре |  Общество | Информационно-аналитический интернет портал ugra-news.ru -  Новости Юг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34" y="2551448"/>
            <a:ext cx="4893416" cy="348601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576" y="236678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6270" y="308643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3362" y="414277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3233" y="527373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dirty="0"/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12192000" cy="99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48154"/>
            <a:ext cx="11664184" cy="99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377">
              <a:lnSpc>
                <a:spcPts val="3200"/>
              </a:lnSpc>
            </a:pP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предпринимательство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52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"/>
            <a:ext cx="12192000" cy="84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02978" y="1821996"/>
            <a:ext cx="4929511" cy="48158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 Хабаровск </a:t>
            </a:r>
          </a:p>
          <a:p>
            <a:pPr algn="l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 Комсомольск-на-Амуре </a:t>
            </a:r>
          </a:p>
          <a:p>
            <a:pPr algn="l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Поселок Солнечный </a:t>
            </a:r>
          </a:p>
          <a:p>
            <a:pPr algn="l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 Николаевск-на-Амуре </a:t>
            </a:r>
          </a:p>
          <a:p>
            <a:pPr algn="l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 Амурск </a:t>
            </a:r>
          </a:p>
          <a:p>
            <a:pPr algn="l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 Бикин </a:t>
            </a:r>
          </a:p>
          <a:p>
            <a:pPr algn="l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 Вяземский </a:t>
            </a:r>
          </a:p>
          <a:p>
            <a:pPr algn="l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Поселок Чегдомын </a:t>
            </a:r>
          </a:p>
          <a:p>
            <a:pPr algn="l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Село Троицкое </a:t>
            </a:r>
          </a:p>
          <a:p>
            <a:pPr algn="l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Село Тополево</a:t>
            </a:r>
          </a:p>
          <a:p>
            <a:pPr algn="l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Село Осиновая речка</a:t>
            </a:r>
          </a:p>
          <a:p>
            <a:pPr algn="l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Село Виноградовка</a:t>
            </a:r>
          </a:p>
          <a:p>
            <a:pPr algn="l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Село Мирное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489" y="849086"/>
            <a:ext cx="3316987" cy="5743367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12845051"/>
              </p:ext>
            </p:extLst>
          </p:nvPr>
        </p:nvGraphicFramePr>
        <p:xfrm>
          <a:off x="8195560" y="2871949"/>
          <a:ext cx="3557836" cy="3450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95560" y="1741788"/>
            <a:ext cx="3996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>
              <a:lnSpc>
                <a:spcPct val="80000"/>
              </a:lnSpc>
            </a:pP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подтверждения/получения статуса соц. предприятия</a:t>
            </a:r>
            <a:endParaRPr lang="ru-RU" sz="2000" b="1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5152" y="1879544"/>
            <a:ext cx="640471" cy="495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lnSpc>
                <a:spcPct val="70000"/>
              </a:lnSpc>
              <a:spcBef>
                <a:spcPts val="1000"/>
              </a:spcBef>
            </a:pPr>
            <a:r>
              <a:rPr lang="ru-RU" sz="2200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  <a:p>
            <a:pPr defTabSz="914332">
              <a:lnSpc>
                <a:spcPct val="70000"/>
              </a:lnSpc>
              <a:spcBef>
                <a:spcPts val="1000"/>
              </a:spcBef>
            </a:pPr>
            <a:r>
              <a:rPr lang="ru-RU" sz="2200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defTabSz="914332">
              <a:lnSpc>
                <a:spcPct val="70000"/>
              </a:lnSpc>
              <a:spcBef>
                <a:spcPts val="1000"/>
              </a:spcBef>
            </a:pPr>
            <a:r>
              <a:rPr lang="ru-RU" sz="2200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defTabSz="914332">
              <a:lnSpc>
                <a:spcPct val="70000"/>
              </a:lnSpc>
              <a:spcBef>
                <a:spcPts val="1000"/>
              </a:spcBef>
            </a:pPr>
            <a:r>
              <a:rPr lang="ru-RU" sz="2200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914332">
              <a:lnSpc>
                <a:spcPct val="70000"/>
              </a:lnSpc>
              <a:spcBef>
                <a:spcPts val="1000"/>
              </a:spcBef>
            </a:pPr>
            <a:r>
              <a:rPr lang="ru-RU" sz="2200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914332">
              <a:lnSpc>
                <a:spcPct val="70000"/>
              </a:lnSpc>
              <a:spcBef>
                <a:spcPts val="1000"/>
              </a:spcBef>
            </a:pPr>
            <a:r>
              <a:rPr lang="ru-RU" sz="2200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defTabSz="914332">
              <a:lnSpc>
                <a:spcPct val="70000"/>
              </a:lnSpc>
              <a:spcBef>
                <a:spcPts val="1000"/>
              </a:spcBef>
            </a:pPr>
            <a:r>
              <a:rPr lang="ru-RU" sz="2200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914332">
              <a:lnSpc>
                <a:spcPct val="70000"/>
              </a:lnSpc>
              <a:spcBef>
                <a:spcPts val="1000"/>
              </a:spcBef>
            </a:pPr>
            <a:r>
              <a:rPr lang="ru-RU" sz="2200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914332">
              <a:lnSpc>
                <a:spcPct val="70000"/>
              </a:lnSpc>
              <a:spcBef>
                <a:spcPts val="1000"/>
              </a:spcBef>
            </a:pPr>
            <a:r>
              <a:rPr lang="ru-RU" sz="2200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914332">
              <a:lnSpc>
                <a:spcPct val="70000"/>
              </a:lnSpc>
              <a:spcBef>
                <a:spcPts val="1000"/>
              </a:spcBef>
            </a:pPr>
            <a:r>
              <a:rPr lang="ru-RU" sz="2200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914332">
              <a:lnSpc>
                <a:spcPct val="70000"/>
              </a:lnSpc>
              <a:spcBef>
                <a:spcPts val="1000"/>
              </a:spcBef>
            </a:pPr>
            <a:r>
              <a:rPr lang="ru-RU" sz="2200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914332">
              <a:lnSpc>
                <a:spcPct val="70000"/>
              </a:lnSpc>
              <a:spcBef>
                <a:spcPts val="1000"/>
              </a:spcBef>
            </a:pPr>
            <a:r>
              <a:rPr lang="ru-RU" sz="2200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914332">
              <a:lnSpc>
                <a:spcPct val="70000"/>
              </a:lnSpc>
              <a:spcBef>
                <a:spcPts val="1000"/>
              </a:spcBef>
            </a:pPr>
            <a:r>
              <a:rPr lang="ru-RU" sz="22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b="1" dirty="0" smtClean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32">
              <a:lnSpc>
                <a:spcPct val="80000"/>
              </a:lnSpc>
            </a:pPr>
            <a:endParaRPr lang="ru-RU" sz="2000" b="1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63907" y="3"/>
            <a:ext cx="11664184" cy="99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377">
              <a:lnSpc>
                <a:spcPts val="3200"/>
              </a:lnSpc>
            </a:pP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социальных предприятий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территориям Хабаровского края </a:t>
            </a:r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"/>
            <a:ext cx="12192000" cy="84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6057" y="849086"/>
            <a:ext cx="11625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ru-RU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27374538"/>
              </p:ext>
            </p:extLst>
          </p:nvPr>
        </p:nvGraphicFramePr>
        <p:xfrm>
          <a:off x="347578" y="1696450"/>
          <a:ext cx="5680243" cy="4692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03601181"/>
              </p:ext>
            </p:extLst>
          </p:nvPr>
        </p:nvGraphicFramePr>
        <p:xfrm>
          <a:off x="5112085" y="1648326"/>
          <a:ext cx="7376695" cy="4706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38199" y="-83562"/>
            <a:ext cx="10515600" cy="9944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Распределение социальных предприятий края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видам деятельности и категориям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"/>
            <a:ext cx="12192000" cy="84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6056" y="537896"/>
            <a:ext cx="11625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ru-RU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14636" y="-205124"/>
            <a:ext cx="10515600" cy="10906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Процедура получения статуса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предпринимателя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4"/>
          <a:srcRect l="16370" t="56479" r="66501" b="12828"/>
          <a:stretch/>
        </p:blipFill>
        <p:spPr>
          <a:xfrm>
            <a:off x="1263384" y="1466670"/>
            <a:ext cx="1864895" cy="1754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1399" y="3143670"/>
            <a:ext cx="18648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ЗАЯВЛЕНИЕ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Чек-лист комплектов документов на сайте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moibizkhv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3930" t="2881" r="49965" b="71656"/>
          <a:stretch/>
        </p:blipFill>
        <p:spPr>
          <a:xfrm>
            <a:off x="4918691" y="1466671"/>
            <a:ext cx="1840833" cy="1754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8691" y="3170232"/>
            <a:ext cx="18408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КОМИССИЯ</a:t>
            </a: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Заседание комиссии несколько раз в год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6982" t="30151" r="66070" b="41980"/>
          <a:stretch/>
        </p:blipFill>
        <p:spPr>
          <a:xfrm>
            <a:off x="8723894" y="1410788"/>
            <a:ext cx="1864895" cy="1754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49936" y="3143670"/>
            <a:ext cx="22128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ПРИСВОЕНИЕ СТАТУСА В ФНС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Реестре СМСП появляется статус «Социальный предприниматель»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6489" y="5837797"/>
            <a:ext cx="815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присвоения статуса «социального предприятия»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(Приказ Минэкономразвития РФ от 29.11.2019 №773)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"/>
            <a:ext cx="12192000" cy="84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6057" y="849086"/>
            <a:ext cx="11625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ru-RU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199" y="112027"/>
            <a:ext cx="10515600" cy="737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" pitchFamily="34" charset="0"/>
                <a:ea typeface="Roboto Black" panose="02000000000000000000" pitchFamily="2" charset="0"/>
                <a:cs typeface="Arial" pitchFamily="34" charset="0"/>
              </a:rPr>
              <a:t>РЕГПРОЕКТ  СОЗДАНИЕ УСЛОВИЙ ДЛЯ ЛЕГКОГО СТАРТА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Roboto Black" panose="02000000000000000000" pitchFamily="2" charset="0"/>
                <a:cs typeface="Arial" pitchFamily="34" charset="0"/>
              </a:rPr>
              <a:t>И КОМФОРТНОГО ВЕДЕНИЯ БИЗНЕСА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199" y="1295394"/>
            <a:ext cx="5209801" cy="373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3200" b="1" dirty="0" smtClean="0">
                <a:solidFill>
                  <a:srgbClr val="2C2A29"/>
                </a:solidFill>
                <a:latin typeface="Arial Black" panose="020B0A04020102020204" pitchFamily="34" charset="0"/>
              </a:rPr>
              <a:t> Обучение</a:t>
            </a:r>
            <a:endParaRPr lang="ru-RU" sz="3200" dirty="0">
              <a:solidFill>
                <a:srgbClr val="2C2A29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4078707" y="1179522"/>
            <a:ext cx="7531767" cy="48808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14350">
              <a:lnSpc>
                <a:spcPts val="3500"/>
              </a:lnSpc>
              <a:spcBef>
                <a:spcPts val="400"/>
              </a:spcBef>
              <a:defRPr/>
            </a:pPr>
            <a:r>
              <a:rPr lang="ru-RU" b="1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ГРАНТЫ</a:t>
            </a:r>
          </a:p>
          <a:p>
            <a:pPr algn="l" defTabSz="514350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b="1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Кому: </a:t>
            </a:r>
          </a:p>
          <a:p>
            <a:pPr algn="l" defTabSz="514350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b="1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-</a:t>
            </a:r>
            <a:r>
              <a:rPr lang="ru-RU" b="1" dirty="0" smtClean="0">
                <a:solidFill>
                  <a:srgbClr val="E04E39"/>
                </a:solidFill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 Социальным предприятиям</a:t>
            </a:r>
            <a:endParaRPr lang="ru-RU" b="1" dirty="0" smtClean="0">
              <a:latin typeface="Arial Black" panose="020B0A04020102020204" pitchFamily="34" charset="0"/>
              <a:ea typeface="Calibri"/>
              <a:cs typeface="Arial" panose="020B0604020202020204" pitchFamily="34" charset="0"/>
            </a:endParaRPr>
          </a:p>
          <a:p>
            <a:pPr algn="l" defTabSz="514350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- </a:t>
            </a:r>
            <a:r>
              <a:rPr lang="ru-RU" sz="2000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внесены в Реестр СМСП с 10 июля по 10 декабря 2021 (прием заявлений с марта по 01 мая);  </a:t>
            </a:r>
          </a:p>
          <a:p>
            <a:pPr algn="l" defTabSz="514350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2000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- прошли обучение по программе акселерации, </a:t>
            </a:r>
          </a:p>
          <a:p>
            <a:pPr algn="l" defTabSz="514350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2000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(не позднее чем за 1 год до получения гранта )</a:t>
            </a:r>
          </a:p>
          <a:p>
            <a:pPr algn="l" defTabSz="514350">
              <a:lnSpc>
                <a:spcPct val="100000"/>
              </a:lnSpc>
              <a:spcBef>
                <a:spcPts val="400"/>
              </a:spcBef>
              <a:defRPr/>
            </a:pPr>
            <a:endParaRPr lang="ru-RU" dirty="0" smtClean="0">
              <a:latin typeface="Arial Black" panose="020B0A04020102020204" pitchFamily="34" charset="0"/>
              <a:ea typeface="Calibri"/>
              <a:cs typeface="Arial" panose="020B0604020202020204" pitchFamily="34" charset="0"/>
            </a:endParaRPr>
          </a:p>
          <a:p>
            <a:pPr algn="l" defTabSz="514350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2000" dirty="0" smtClean="0">
                <a:solidFill>
                  <a:srgbClr val="E04E39"/>
                </a:solidFill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Сумма субсидии (гранта)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от</a:t>
            </a:r>
            <a:r>
              <a:rPr lang="ru-RU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 0</a:t>
            </a:r>
            <a:r>
              <a:rPr lang="ru-RU" b="1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,1</a:t>
            </a:r>
            <a:r>
              <a:rPr lang="ru-RU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до</a:t>
            </a:r>
            <a:r>
              <a:rPr lang="ru-RU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0,5 </a:t>
            </a:r>
            <a:r>
              <a:rPr lang="ru-RU" sz="2000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млн. руб.</a:t>
            </a:r>
          </a:p>
          <a:p>
            <a:pPr algn="l" defTabSz="514350">
              <a:lnSpc>
                <a:spcPct val="100000"/>
              </a:lnSpc>
              <a:spcBef>
                <a:spcPts val="400"/>
              </a:spcBef>
              <a:defRPr/>
            </a:pPr>
            <a:endParaRPr lang="ru-RU" b="1" dirty="0" smtClean="0">
              <a:latin typeface="Arial Black" panose="020B0A04020102020204" pitchFamily="34" charset="0"/>
              <a:ea typeface="Calibri"/>
              <a:cs typeface="Arial" panose="020B0604020202020204" pitchFamily="34" charset="0"/>
            </a:endParaRPr>
          </a:p>
          <a:p>
            <a:pPr algn="l" defTabSz="514350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2200" dirty="0" smtClean="0">
                <a:solidFill>
                  <a:srgbClr val="E04E39"/>
                </a:solidFill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Уровень софинансирования не менее </a:t>
            </a:r>
          </a:p>
          <a:p>
            <a:pPr algn="l" defTabSz="514350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2200" b="1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50</a:t>
            </a:r>
            <a:r>
              <a:rPr lang="ru-RU" sz="2200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%</a:t>
            </a:r>
            <a:r>
              <a:rPr lang="ru-RU" sz="2200" b="1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 от проекта</a:t>
            </a:r>
            <a:endParaRPr lang="ru-RU" sz="2200" b="1" dirty="0">
              <a:latin typeface="Arial Black" panose="020B0A040201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057" y="2513432"/>
            <a:ext cx="3310522" cy="866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000" b="1" dirty="0" smtClean="0">
                <a:solidFill>
                  <a:srgbClr val="E04E39"/>
                </a:solidFill>
                <a:latin typeface="Arial Black" panose="020B0A04020102020204" pitchFamily="34" charset="0"/>
              </a:rPr>
              <a:t>«Программы </a:t>
            </a:r>
          </a:p>
          <a:p>
            <a:pPr>
              <a:lnSpc>
                <a:spcPts val="3000"/>
              </a:lnSpc>
            </a:pPr>
            <a:r>
              <a:rPr lang="ru-RU" sz="3000" b="1" dirty="0" smtClean="0">
                <a:solidFill>
                  <a:srgbClr val="E04E39"/>
                </a:solidFill>
                <a:latin typeface="Arial Black" panose="020B0A04020102020204" pitchFamily="34" charset="0"/>
              </a:rPr>
              <a:t>акселерации»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0740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"/>
            <a:ext cx="12192000" cy="84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6057" y="849086"/>
            <a:ext cx="11625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ru-RU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121228" y="-374274"/>
            <a:ext cx="10515600" cy="926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smtClean="0">
                <a:latin typeface="Arial Black" panose="020B0A04020102020204" pitchFamily="34" charset="0"/>
              </a:rPr>
              <a:t>Статьи расходования при реализации проекта</a:t>
            </a:r>
            <a:endParaRPr lang="ru-RU" sz="30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1137" y="1264058"/>
            <a:ext cx="7450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направлений расходования, в том числе:</a:t>
            </a:r>
            <a:endParaRPr lang="ru-RU" sz="2400" b="1" i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380" y="3060510"/>
            <a:ext cx="1811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ОПЛАТА</a:t>
            </a:r>
            <a:endParaRPr lang="ru-RU" b="1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127" y="5302711"/>
            <a:ext cx="177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Impact" panose="020B0806030902050204" pitchFamily="34" charset="0"/>
              </a:rPr>
              <a:t>ИНЫЕ</a:t>
            </a:r>
            <a:endParaRPr lang="ru-RU" sz="28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3707" y="2238398"/>
            <a:ext cx="408528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аренды и ремонта нежилого помещения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коммунальных услуг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 связи, в том числе сети «Интернет»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 по развитию и продвижению бизнес-проекта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707" y="4979881"/>
            <a:ext cx="956514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выплата по передаче прав на франшизу (паушальный взнос)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оформление результатов интеллектуальной деятельности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уплата первого взноса (аванса) при заключении договора лизинга и (или) лизинговых платежей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8987" y="3056451"/>
            <a:ext cx="237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Impact" panose="020B0806030902050204" pitchFamily="34" charset="0"/>
              </a:rPr>
              <a:t>ПРИОБРЕТЕНИЕ</a:t>
            </a:r>
            <a:endParaRPr lang="ru-RU" sz="20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9981" y="2233719"/>
            <a:ext cx="378164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основных средств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программного обеспечения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сырья, расходных материалов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комплектующих изделий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"/>
            <a:ext cx="12192000" cy="84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6057" y="849086"/>
            <a:ext cx="11625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ru-RU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787" y="1549827"/>
            <a:ext cx="11478786" cy="4198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lnSpc>
                <a:spcPts val="3500"/>
              </a:lnSpc>
              <a:spcBef>
                <a:spcPts val="400"/>
              </a:spcBef>
              <a:spcAft>
                <a:spcPts val="600"/>
              </a:spcAft>
              <a:defRPr/>
            </a:pPr>
            <a:r>
              <a:rPr lang="ru-RU" sz="3200" b="1" dirty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Не допускается направление гранта на </a:t>
            </a:r>
            <a:r>
              <a:rPr lang="ru-RU" sz="3200" b="1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финансирование:</a:t>
            </a:r>
          </a:p>
          <a:p>
            <a:pPr algn="ctr" defTabSz="514350">
              <a:lnSpc>
                <a:spcPts val="3500"/>
              </a:lnSpc>
              <a:spcBef>
                <a:spcPts val="400"/>
              </a:spcBef>
              <a:spcAft>
                <a:spcPts val="600"/>
              </a:spcAft>
              <a:defRPr/>
            </a:pPr>
            <a:endParaRPr lang="ru-RU" sz="1200" b="1" dirty="0" smtClean="0">
              <a:solidFill>
                <a:srgbClr val="2C2A29"/>
              </a:solidFill>
              <a:latin typeface="Arial Black" panose="020B0A04020102020204" pitchFamily="34" charset="0"/>
              <a:ea typeface="Calibri"/>
              <a:cs typeface="Arial" panose="020B0604020202020204" pitchFamily="34" charset="0"/>
            </a:endParaRPr>
          </a:p>
          <a:p>
            <a:pPr defTabSz="514350">
              <a:defRPr/>
            </a:pPr>
            <a:r>
              <a:rPr lang="ru-RU" sz="2400" b="1" dirty="0" smtClean="0">
                <a:solidFill>
                  <a:srgbClr val="E04E39"/>
                </a:solidFill>
                <a:ea typeface="Calibri"/>
                <a:cs typeface="Arial" panose="020B0604020202020204" pitchFamily="34" charset="0"/>
              </a:rPr>
              <a:t>Уплаты </a:t>
            </a:r>
            <a:r>
              <a:rPr lang="ru-RU" sz="2400" b="1" dirty="0">
                <a:solidFill>
                  <a:srgbClr val="E04E39"/>
                </a:solidFill>
                <a:ea typeface="Calibri"/>
                <a:cs typeface="Arial" panose="020B0604020202020204" pitchFamily="34" charset="0"/>
              </a:rPr>
              <a:t>налогов, сборов и иных обязательных платежей </a:t>
            </a:r>
            <a:r>
              <a:rPr lang="ru-RU" sz="2400" b="1" dirty="0">
                <a:ea typeface="Calibri"/>
                <a:cs typeface="Arial" panose="020B0604020202020204" pitchFamily="34" charset="0"/>
              </a:rPr>
              <a:t>в бюджеты </a:t>
            </a:r>
            <a:r>
              <a:rPr lang="ru-RU" sz="2400" b="1" dirty="0" smtClean="0">
                <a:ea typeface="Calibri"/>
                <a:cs typeface="Arial" panose="020B0604020202020204" pitchFamily="34" charset="0"/>
              </a:rPr>
              <a:t>Российской Федерации </a:t>
            </a:r>
            <a:r>
              <a:rPr lang="ru-RU" sz="2400" b="1" dirty="0">
                <a:ea typeface="Calibri"/>
                <a:cs typeface="Arial" panose="020B0604020202020204" pitchFamily="34" charset="0"/>
              </a:rPr>
              <a:t>и бюджеты государственных внебюджетных </a:t>
            </a:r>
            <a:r>
              <a:rPr lang="ru-RU" sz="2400" b="1" dirty="0" smtClean="0">
                <a:ea typeface="Calibri"/>
                <a:cs typeface="Arial" panose="020B0604020202020204" pitchFamily="34" charset="0"/>
              </a:rPr>
              <a:t>фондов; </a:t>
            </a:r>
          </a:p>
          <a:p>
            <a:pPr defTabSz="514350">
              <a:lnSpc>
                <a:spcPct val="150000"/>
              </a:lnSpc>
              <a:spcBef>
                <a:spcPts val="400"/>
              </a:spcBef>
              <a:defRPr/>
            </a:pPr>
            <a:r>
              <a:rPr lang="ru-RU" sz="2400" b="1" dirty="0" smtClean="0">
                <a:solidFill>
                  <a:srgbClr val="E04E39"/>
                </a:solidFill>
                <a:ea typeface="Calibri"/>
                <a:cs typeface="Arial" panose="020B0604020202020204" pitchFamily="34" charset="0"/>
              </a:rPr>
              <a:t>Уплаты </a:t>
            </a:r>
            <a:r>
              <a:rPr lang="ru-RU" sz="2400" b="1" dirty="0">
                <a:solidFill>
                  <a:srgbClr val="E04E39"/>
                </a:solidFill>
                <a:ea typeface="Calibri"/>
                <a:cs typeface="Arial" panose="020B0604020202020204" pitchFamily="34" charset="0"/>
              </a:rPr>
              <a:t>процентов по:</a:t>
            </a:r>
          </a:p>
          <a:p>
            <a:pPr marL="285750" indent="-285750" defTabSz="514350">
              <a:lnSpc>
                <a:spcPct val="150000"/>
              </a:lnSpc>
              <a:spcBef>
                <a:spcPts val="400"/>
              </a:spcBef>
              <a:buFontTx/>
              <a:buChar char="-"/>
              <a:defRPr/>
            </a:pPr>
            <a:r>
              <a:rPr lang="ru-RU" sz="2400" b="1" dirty="0">
                <a:ea typeface="Calibri"/>
                <a:cs typeface="Arial" panose="020B0604020202020204" pitchFamily="34" charset="0"/>
              </a:rPr>
              <a:t> займам государственных </a:t>
            </a:r>
            <a:r>
              <a:rPr lang="ru-RU" sz="2400" b="1" dirty="0" err="1">
                <a:ea typeface="Calibri"/>
                <a:cs typeface="Arial" panose="020B0604020202020204" pitchFamily="34" charset="0"/>
              </a:rPr>
              <a:t>микрофинансовых</a:t>
            </a:r>
            <a:r>
              <a:rPr lang="ru-RU" sz="2400" b="1" dirty="0">
                <a:ea typeface="Calibri"/>
                <a:cs typeface="Arial" panose="020B0604020202020204" pitchFamily="34" charset="0"/>
              </a:rPr>
              <a:t> организаций,</a:t>
            </a:r>
          </a:p>
          <a:p>
            <a:pPr defTabSz="514350">
              <a:lnSpc>
                <a:spcPct val="150000"/>
              </a:lnSpc>
              <a:spcBef>
                <a:spcPts val="400"/>
              </a:spcBef>
              <a:defRPr/>
            </a:pPr>
            <a:r>
              <a:rPr lang="ru-RU" sz="2400" dirty="0" smtClean="0">
                <a:ea typeface="Calibri"/>
                <a:cs typeface="Arial" panose="020B0604020202020204" pitchFamily="34" charset="0"/>
              </a:rPr>
              <a:t>-</a:t>
            </a:r>
            <a:r>
              <a:rPr lang="ru-RU" sz="2400" b="1" dirty="0" smtClean="0">
                <a:ea typeface="Calibri"/>
                <a:cs typeface="Arial" panose="020B0604020202020204" pitchFamily="34" charset="0"/>
              </a:rPr>
              <a:t>   кредитам</a:t>
            </a:r>
            <a:r>
              <a:rPr lang="ru-RU" sz="2400" b="1" dirty="0">
                <a:ea typeface="Calibri"/>
                <a:cs typeface="Arial" panose="020B0604020202020204" pitchFamily="34" charset="0"/>
              </a:rPr>
              <a:t>, привлеченным в кредитных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25508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"/>
            <a:ext cx="12192000" cy="84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6057" y="849086"/>
            <a:ext cx="11625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ru-RU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337" y="1531801"/>
            <a:ext cx="12037323" cy="3121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lnSpc>
                <a:spcPts val="3500"/>
              </a:lnSpc>
              <a:spcBef>
                <a:spcPts val="400"/>
              </a:spcBef>
              <a:spcAft>
                <a:spcPts val="600"/>
              </a:spcAft>
              <a:defRPr/>
            </a:pPr>
            <a:r>
              <a:rPr lang="ru-RU" sz="3200" b="1" dirty="0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Период осуществление деятельности </a:t>
            </a:r>
            <a:r>
              <a:rPr lang="ru-RU" sz="3200" b="1" dirty="0" err="1" smtClean="0">
                <a:latin typeface="Arial Black" panose="020B0A04020102020204" pitchFamily="34" charset="0"/>
                <a:ea typeface="Calibri"/>
                <a:cs typeface="Arial" panose="020B0604020202020204" pitchFamily="34" charset="0"/>
              </a:rPr>
              <a:t>грантополучателя</a:t>
            </a:r>
            <a:endParaRPr lang="ru-RU" sz="3200" b="1" dirty="0" smtClean="0">
              <a:latin typeface="Arial Black" panose="020B0A04020102020204" pitchFamily="34" charset="0"/>
              <a:ea typeface="Calibri"/>
              <a:cs typeface="Arial" panose="020B0604020202020204" pitchFamily="34" charset="0"/>
            </a:endParaRPr>
          </a:p>
          <a:p>
            <a:pPr algn="ctr" defTabSz="514350">
              <a:lnSpc>
                <a:spcPts val="3500"/>
              </a:lnSpc>
              <a:spcBef>
                <a:spcPts val="400"/>
              </a:spcBef>
              <a:spcAft>
                <a:spcPts val="600"/>
              </a:spcAft>
              <a:defRPr/>
            </a:pPr>
            <a:endParaRPr lang="ru-RU" sz="1200" b="1" dirty="0" smtClean="0">
              <a:solidFill>
                <a:srgbClr val="2C2A29"/>
              </a:solidFill>
              <a:latin typeface="Arial Black" panose="020B0A04020102020204" pitchFamily="34" charset="0"/>
              <a:ea typeface="Calibri"/>
              <a:cs typeface="Arial" panose="020B0604020202020204" pitchFamily="34" charset="0"/>
            </a:endParaRPr>
          </a:p>
          <a:p>
            <a:pPr algn="ctr" defTabSz="514350">
              <a:defRPr/>
            </a:pPr>
            <a:r>
              <a:rPr lang="ru-RU" sz="2400" b="1" dirty="0">
                <a:ea typeface="Calibri"/>
                <a:cs typeface="Arial" panose="020B0604020202020204" pitchFamily="34" charset="0"/>
              </a:rPr>
              <a:t>Получатель гранта </a:t>
            </a:r>
            <a:r>
              <a:rPr lang="ru-RU" sz="2400" b="1" dirty="0">
                <a:solidFill>
                  <a:srgbClr val="E04E39"/>
                </a:solidFill>
                <a:ea typeface="Calibri"/>
                <a:cs typeface="Arial" panose="020B0604020202020204" pitchFamily="34" charset="0"/>
              </a:rPr>
              <a:t>обязуется ежегодно в течение 3 (трех) лет </a:t>
            </a:r>
            <a:r>
              <a:rPr lang="ru-RU" sz="2400" b="1" dirty="0">
                <a:ea typeface="Calibri"/>
                <a:cs typeface="Arial" panose="020B0604020202020204" pitchFamily="34" charset="0"/>
              </a:rPr>
              <a:t>начиная с года, следующего за годом предоставления гранта, представлять документы </a:t>
            </a:r>
            <a:endParaRPr lang="ru-RU" sz="2400" b="1" dirty="0" smtClean="0">
              <a:ea typeface="Calibri"/>
              <a:cs typeface="Arial" panose="020B0604020202020204" pitchFamily="34" charset="0"/>
            </a:endParaRPr>
          </a:p>
          <a:p>
            <a:pPr algn="ctr" defTabSz="514350">
              <a:defRPr/>
            </a:pPr>
            <a:r>
              <a:rPr lang="ru-RU" sz="2400" b="1" dirty="0" smtClean="0">
                <a:ea typeface="Calibri"/>
                <a:cs typeface="Arial" panose="020B0604020202020204" pitchFamily="34" charset="0"/>
              </a:rPr>
              <a:t>для</a:t>
            </a:r>
            <a:r>
              <a:rPr lang="ru-RU" sz="2400" b="1" dirty="0" smtClean="0">
                <a:solidFill>
                  <a:srgbClr val="E04E39"/>
                </a:solidFill>
                <a:ea typeface="Calibri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E04E39"/>
                </a:solidFill>
                <a:ea typeface="Calibri"/>
                <a:cs typeface="Arial" panose="020B0604020202020204" pitchFamily="34" charset="0"/>
              </a:rPr>
              <a:t>признания </a:t>
            </a:r>
            <a:r>
              <a:rPr lang="ru-RU" sz="2400" b="1" dirty="0" smtClean="0">
                <a:solidFill>
                  <a:srgbClr val="E04E39"/>
                </a:solidFill>
                <a:ea typeface="Calibri"/>
                <a:cs typeface="Arial" panose="020B0604020202020204" pitchFamily="34" charset="0"/>
              </a:rPr>
              <a:t>его социальным </a:t>
            </a:r>
            <a:r>
              <a:rPr lang="ru-RU" sz="2400" b="1" dirty="0">
                <a:solidFill>
                  <a:srgbClr val="E04E39"/>
                </a:solidFill>
                <a:ea typeface="Calibri"/>
                <a:cs typeface="Arial" panose="020B0604020202020204" pitchFamily="34" charset="0"/>
              </a:rPr>
              <a:t>предприятием </a:t>
            </a:r>
            <a:r>
              <a:rPr lang="ru-RU" sz="2400" b="1" dirty="0">
                <a:ea typeface="Calibri"/>
                <a:cs typeface="Arial" panose="020B0604020202020204" pitchFamily="34" charset="0"/>
              </a:rPr>
              <a:t>в соответствии </a:t>
            </a:r>
            <a:endParaRPr lang="ru-RU" sz="2400" b="1" dirty="0" smtClean="0">
              <a:ea typeface="Calibri"/>
              <a:cs typeface="Arial" panose="020B0604020202020204" pitchFamily="34" charset="0"/>
            </a:endParaRPr>
          </a:p>
          <a:p>
            <a:pPr algn="ctr" defTabSz="514350">
              <a:defRPr/>
            </a:pPr>
            <a:r>
              <a:rPr lang="ru-RU" sz="2400" b="1" dirty="0" smtClean="0">
                <a:ea typeface="Calibri"/>
                <a:cs typeface="Arial" panose="020B0604020202020204" pitchFamily="34" charset="0"/>
              </a:rPr>
              <a:t>с Федеральным </a:t>
            </a:r>
            <a:r>
              <a:rPr lang="ru-RU" sz="2400" b="1" dirty="0">
                <a:ea typeface="Calibri"/>
                <a:cs typeface="Arial" panose="020B0604020202020204" pitchFamily="34" charset="0"/>
              </a:rPr>
              <a:t>законом № </a:t>
            </a:r>
            <a:r>
              <a:rPr lang="ru-RU" sz="2400" b="1" dirty="0" smtClean="0">
                <a:ea typeface="Calibri"/>
                <a:cs typeface="Arial" panose="020B0604020202020204" pitchFamily="34" charset="0"/>
              </a:rPr>
              <a:t>209-ФЗ</a:t>
            </a:r>
            <a:endParaRPr lang="ru-RU" sz="2400" b="1" dirty="0"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2270" y="-26939"/>
            <a:ext cx="11607723" cy="74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250" rIns="20250" anchor="ctr"/>
          <a:lstStyle/>
          <a:p>
            <a:pPr algn="ctr">
              <a:lnSpc>
                <a:spcPts val="1350"/>
              </a:lnSpc>
              <a:spcBef>
                <a:spcPct val="0"/>
              </a:spcBef>
            </a:pPr>
            <a:endParaRPr lang="ru-RU" sz="3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111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45073" y="271406"/>
            <a:ext cx="106559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ПРИОРИТЕТНЫЕ ГРУППЫ СУБЪЕКТОВ МАЛОГО </a:t>
            </a:r>
          </a:p>
          <a:p>
            <a:r>
              <a:rPr lang="ru-RU" sz="2300" b="1" dirty="0" smtClean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И СРЕДНЕГО ПРЕДПРИНИМАТЕЛЬСТВА (МЭР РФ)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45073" y="1292095"/>
            <a:ext cx="5132792" cy="772983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на территории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ТОСЭР, ОЭЗ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45073" y="2616102"/>
            <a:ext cx="5132794" cy="13573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резиденты промышленного (индустриального парка), агропромышленного парка, технопарка, промышленного </a:t>
            </a:r>
            <a:r>
              <a:rPr lang="ru-RU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технопака</a:t>
            </a:r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бизнес-инкубатора, </a:t>
            </a:r>
            <a:r>
              <a:rPr lang="ru-RU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коворкинга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45073" y="5323539"/>
            <a:ext cx="5132795" cy="13385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с/х производители, потребительские кооперативы, члены с/х потребительского кооператива, К(Ф)Х</a:t>
            </a: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36215" y="4429864"/>
            <a:ext cx="5241650" cy="6274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экспортная деятельность</a:t>
            </a: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483745" y="5755047"/>
            <a:ext cx="4746729" cy="9070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самозанятый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гражданин является резидентом бизнес-инкубатора, </a:t>
            </a:r>
            <a:r>
              <a:rPr lang="ru-RU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коворкинга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445269" y="4686691"/>
            <a:ext cx="4746729" cy="6786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женское предпринимательство</a:t>
            </a: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445270" y="3488704"/>
            <a:ext cx="4746729" cy="8962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СМСП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 физическим лицом старше 45 лет  </a:t>
            </a: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445272" y="2422164"/>
            <a:ext cx="4746728" cy="9571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молодежное предпринимательство</a:t>
            </a: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445272" y="1207817"/>
            <a:ext cx="4746728" cy="13573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самозанятые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граждане в сферах туризма, экологии или спорта</a:t>
            </a: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48" y="1365908"/>
            <a:ext cx="1026552" cy="9209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48" y="2644641"/>
            <a:ext cx="1026552" cy="9810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948" y="4010292"/>
            <a:ext cx="1127787" cy="112708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6639" y="2495921"/>
            <a:ext cx="896376" cy="93187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2352" y="1396594"/>
            <a:ext cx="881684" cy="84532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399" y="5692323"/>
            <a:ext cx="815869" cy="81423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775" y="5593835"/>
            <a:ext cx="847725" cy="9144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6638" y="3631251"/>
            <a:ext cx="867397" cy="84744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2"/>
          <a:srcRect l="20090" t="38794" r="74675" b="51261"/>
          <a:stretch/>
        </p:blipFill>
        <p:spPr>
          <a:xfrm>
            <a:off x="6521053" y="4595383"/>
            <a:ext cx="855698" cy="8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6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12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khabkrai.ru/photos/74070_x9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51099" y="381299"/>
            <a:ext cx="11660682" cy="64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914377">
              <a:lnSpc>
                <a:spcPts val="3200"/>
              </a:lnSpc>
            </a:pPr>
            <a:r>
              <a:rPr lang="ru-RU" alt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малого и среднего </a:t>
            </a:r>
          </a:p>
          <a:p>
            <a:pPr algn="ctr" defTabSz="914377">
              <a:lnSpc>
                <a:spcPts val="3200"/>
              </a:lnSpc>
            </a:pPr>
            <a:r>
              <a:rPr lang="ru-RU" alt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  <a:endParaRPr lang="ru-RU" alt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2488" y="6720437"/>
            <a:ext cx="12047023" cy="306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650669" y="1302140"/>
            <a:ext cx="9417134" cy="8862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lnSpc>
                <a:spcPct val="85000"/>
              </a:lnSpc>
            </a:pPr>
            <a:r>
              <a:rPr lang="ru-RU" sz="2300" b="1" dirty="0" smtClean="0">
                <a:solidFill>
                  <a:srgbClr val="843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ПАТЕНТНАЯ СИСТЕМА НАЛОГООБЛОЖЕНИЯ</a:t>
            </a:r>
          </a:p>
          <a:p>
            <a:pPr algn="ctr" defTabSz="914377">
              <a:lnSpc>
                <a:spcPct val="85000"/>
              </a:lnSpc>
            </a:pPr>
            <a:r>
              <a:rPr lang="ru-RU" sz="2300" b="1" dirty="0" smtClean="0">
                <a:solidFill>
                  <a:srgbClr val="843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(основные изменения 2021 года)</a:t>
            </a:r>
            <a:endParaRPr lang="ru-RU" sz="23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3"/>
          <p:cNvSpPr txBox="1">
            <a:spLocks/>
          </p:cNvSpPr>
          <p:nvPr/>
        </p:nvSpPr>
        <p:spPr>
          <a:xfrm>
            <a:off x="351099" y="2244435"/>
            <a:ext cx="11417348" cy="4476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8650" indent="-85725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Увеличено с 64 до 80 количество видов деятельности, в отношении которых возможно применение ПСН.</a:t>
            </a:r>
          </a:p>
          <a:p>
            <a:pPr marL="988650" indent="-85725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Установлены новые размеры потенциально возможного получения годового дохода индивидуального предпринимателя (далее – ПВД) в зависимости от видов деятельности, наличия (отсутствия) наёмных работников, с учетом новой возможности компенсировать сумму налога на уплаченные страховые взносы.</a:t>
            </a:r>
          </a:p>
          <a:p>
            <a:pPr marL="988650" indent="-85725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Установлены дифференцированные ставки ПВД для грузового транспорта, объектов торговли, общественного питания, аренды.</a:t>
            </a:r>
          </a:p>
          <a:p>
            <a:pPr marL="988650" indent="-85725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Увеличены параметры площади зала с 50 кв. м. до 150 кв. м. для торговли и общественного питания.</a:t>
            </a:r>
          </a:p>
          <a:p>
            <a:pPr marL="988650" indent="-85725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Увеличено с 8 до 15 единиц предельное количество транспортных средств для индивидуальных предпринимателей, занимающихся автоперевозками грузов и пассажиров.</a:t>
            </a:r>
          </a:p>
          <a:p>
            <a:pPr marL="131400" indent="0">
              <a:spcBef>
                <a:spcPts val="1800"/>
              </a:spcBef>
              <a:buFont typeface="Arial" panose="020B0604020202020204" pitchFamily="34" charset="0"/>
              <a:buNone/>
            </a:pPr>
            <a:endParaRPr lang="ru-RU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342900">
              <a:spcBef>
                <a:spcPts val="1800"/>
              </a:spcBef>
              <a:buFontTx/>
              <a:buChar char="-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93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4" y="3099172"/>
            <a:ext cx="3879680" cy="3538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962" y="1504341"/>
            <a:ext cx="1163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Территориальные коэффициенты ставили в неравные условия предпринимателей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районных центров, сельских и отдаленных поселений края.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этом логистика и спрос у предпринимателей этих категорий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радикально отличались.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6667" y="2598325"/>
            <a:ext cx="4866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 подход к дифференциации ставок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ПВД в зависимости от численности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 и удаленности от основных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транспортных узлов.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4232" y="3916649"/>
            <a:ext cx="46936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-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Хабаровск</a:t>
            </a:r>
          </a:p>
          <a:p>
            <a:pPr>
              <a:spcBef>
                <a:spcPts val="600"/>
              </a:spcBef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 -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Комсомольск-на-Амуре</a:t>
            </a:r>
          </a:p>
          <a:p>
            <a:pPr>
              <a:spcBef>
                <a:spcPts val="600"/>
              </a:spcBef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 -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Амурск, </a:t>
            </a:r>
            <a:r>
              <a:rPr 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Эльбан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Бикин,Ванино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Чегдомын, Вяземский, Советская Гавань, Солнечный, Князе-</a:t>
            </a:r>
            <a:r>
              <a:rPr 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Волконское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Тополево</a:t>
            </a:r>
          </a:p>
          <a:p>
            <a:pPr>
              <a:spcBef>
                <a:spcPts val="600"/>
              </a:spcBef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 -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Переяславка, Хор, Селихино, </a:t>
            </a:r>
            <a:r>
              <a:rPr 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Хурба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Октябрьский, </a:t>
            </a:r>
            <a:r>
              <a:rPr 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Н.Ургал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Заветы Ильича, Березовый, Корфовский, </a:t>
            </a:r>
            <a:r>
              <a:rPr 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Анастасьевка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Некрасовка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Ракитное</a:t>
            </a:r>
          </a:p>
          <a:p>
            <a:pPr>
              <a:spcBef>
                <a:spcPts val="600"/>
              </a:spcBef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-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Удаленные и труднодоступные</a:t>
            </a:r>
          </a:p>
          <a:p>
            <a:pPr>
              <a:spcBef>
                <a:spcPts val="600"/>
              </a:spcBef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 -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Остальные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928" y="1557000"/>
            <a:ext cx="2582530" cy="4230806"/>
          </a:xfrm>
          <a:prstGeom prst="rect">
            <a:avLst/>
          </a:prstGeom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533"/>
            <a:ext cx="12192001" cy="12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49776" y="366174"/>
            <a:ext cx="11660682" cy="64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914377">
              <a:lnSpc>
                <a:spcPts val="3200"/>
              </a:lnSpc>
            </a:pPr>
            <a:r>
              <a:rPr lang="ru-RU" alt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 подход к дифференциации ставок ПВД </a:t>
            </a:r>
          </a:p>
          <a:p>
            <a:pPr algn="ctr" defTabSz="914377">
              <a:lnSpc>
                <a:spcPts val="32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Хабаровского края</a:t>
            </a:r>
            <a:endParaRPr lang="ru-RU" alt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83428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 ПВД по розничной торговле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30" y="4621836"/>
            <a:ext cx="2992107" cy="1474681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26" y="1875354"/>
            <a:ext cx="2278816" cy="1515393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6572814" y="1481662"/>
          <a:ext cx="5062571" cy="239795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74156"/>
                <a:gridCol w="905563"/>
                <a:gridCol w="871710"/>
                <a:gridCol w="854784"/>
                <a:gridCol w="856358"/>
              </a:tblGrid>
              <a:tr h="2940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Территориальная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руппа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работников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работниками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9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 от 18.02.21</a:t>
                      </a:r>
                      <a:endParaRPr lang="ru-RU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Новая редакция</a:t>
                      </a:r>
                      <a:endParaRPr lang="ru-RU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 от 18.02.21</a:t>
                      </a:r>
                      <a:endParaRPr lang="ru-RU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Новая редакция</a:t>
                      </a:r>
                      <a:endParaRPr lang="ru-RU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731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140 540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123 667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123 400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108 233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731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126 486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110 368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111 060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96 712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731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98 378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57 020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86 380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49 607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731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98 378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51 454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86 380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44 765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731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98 378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38 618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86 380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33 598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510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98 378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51 113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86 380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44 468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/>
          </p:nvPr>
        </p:nvGraphicFramePr>
        <p:xfrm>
          <a:off x="6591508" y="4135803"/>
          <a:ext cx="5062571" cy="239795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74156"/>
                <a:gridCol w="905563"/>
                <a:gridCol w="871710"/>
                <a:gridCol w="854784"/>
                <a:gridCol w="856358"/>
              </a:tblGrid>
              <a:tr h="2940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Территориальная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руппа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работников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работниками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9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 от 18.02.21</a:t>
                      </a:r>
                      <a:endParaRPr lang="ru-RU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Новая редакция</a:t>
                      </a:r>
                      <a:endParaRPr lang="ru-RU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 от 18.02.21</a:t>
                      </a:r>
                      <a:endParaRPr lang="ru-RU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Новая редакция</a:t>
                      </a:r>
                      <a:endParaRPr lang="ru-RU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731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150 750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133 822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133 150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117 921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731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135 675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117 703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119 835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103 624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731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105 525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64 433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93 205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56 057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731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105 525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58 143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93 205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50 584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731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105 525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43 638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93 205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37 965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510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105 525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57 758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93 205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50 249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76531" y="1690348"/>
            <a:ext cx="334985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торговая площадь до 50 </a:t>
            </a:r>
            <a:r>
              <a:rPr kumimoji="0" lang="ru-RU" sz="1800" b="1" i="0" u="none" strike="noStrike" kern="0" cap="none" spc="-2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кв.м</a:t>
            </a:r>
            <a:r>
              <a:rPr kumimoji="0" lang="ru-RU" sz="1800" b="1" i="0" u="none" strike="noStrike" kern="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kumimoji="0" lang="ru-RU" sz="1600" b="1" i="0" u="none" strike="noStrike" kern="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ПВД на один </a:t>
            </a:r>
            <a:r>
              <a:rPr kumimoji="0" lang="ru-RU" sz="1600" b="1" i="0" u="none" strike="noStrike" kern="0" cap="none" spc="-2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кв.м</a:t>
            </a:r>
            <a:r>
              <a:rPr kumimoji="0" lang="ru-RU" sz="1600" b="1" i="0" u="none" strike="noStrike" kern="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площади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-2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Снижение: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ru-RU" sz="1600" b="1" i="0" u="none" strike="noStrike" kern="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группа – на 13,6 %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kumimoji="0" lang="ru-RU" sz="1600" b="1" i="0" u="none" strike="noStrike" kern="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группа – на 14,6 %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kumimoji="0" lang="ru-RU" sz="1600" b="1" i="0" u="none" strike="noStrike" kern="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600" b="1" i="0" u="none" strike="noStrike" kern="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kumimoji="0" lang="ru-RU" sz="1600" b="1" i="0" u="none" strike="noStrike" kern="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600" b="1" i="0" u="none" strike="noStrike" kern="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kumimoji="0" lang="ru-RU" sz="1600" b="1" i="0" u="none" strike="noStrike" kern="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группы в 1,7 – 1,9 раза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ru-RU" sz="1600" b="1" i="0" u="none" strike="noStrike" kern="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группа – в 2,5 раза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531" y="4621835"/>
            <a:ext cx="3012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Торговая площадь свыше</a:t>
            </a:r>
            <a:br>
              <a:rPr kumimoji="0" lang="ru-RU" sz="1600" b="1" i="0" u="none" strike="noStrike" kern="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sz="1600" b="1" i="0" u="none" strike="noStrike" kern="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 </a:t>
            </a:r>
            <a:r>
              <a:rPr kumimoji="0" lang="ru-RU" sz="1600" b="1" i="0" u="none" strike="noStrike" kern="0" cap="none" spc="-2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кв.м</a:t>
            </a:r>
            <a:r>
              <a:rPr kumimoji="0" lang="ru-RU" sz="1600" b="1" i="0" u="none" strike="noStrike" kern="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ПВД </a:t>
            </a:r>
            <a:br>
              <a:rPr kumimoji="0" lang="ru-RU" sz="1600" b="1" i="0" u="none" strike="noStrike" kern="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sz="1600" b="1" i="0" u="none" strike="noStrike" kern="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один </a:t>
            </a:r>
            <a:r>
              <a:rPr kumimoji="0" lang="ru-RU" sz="1600" b="1" i="0" u="none" strike="noStrike" kern="0" cap="none" spc="-2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кв.м</a:t>
            </a:r>
            <a:r>
              <a:rPr kumimoji="0" lang="ru-RU" sz="1600" b="1" i="0" u="none" strike="noStrike" kern="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площади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2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55745"/>
            <a:ext cx="12192001" cy="12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76531" y="109053"/>
            <a:ext cx="11660682" cy="64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914377">
              <a:lnSpc>
                <a:spcPts val="3200"/>
              </a:lnSpc>
            </a:pPr>
            <a:r>
              <a:rPr lang="ru-RU" alt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ПВД для розничной торговли</a:t>
            </a:r>
            <a:endParaRPr lang="ru-RU" alt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411"/>
            <a:ext cx="11188337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Отмены ограничения по розничной торговле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913" y="3902629"/>
            <a:ext cx="2461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190 кв. м.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4835280" y="2703477"/>
            <a:ext cx="2251295" cy="1292116"/>
          </a:xfrm>
          <a:prstGeom prst="striped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019186" y="1763335"/>
            <a:ext cx="4906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 ограничений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6" y="1743125"/>
            <a:ext cx="2992107" cy="14746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53" y="3509430"/>
            <a:ext cx="2278816" cy="1515393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5310620" y="4659863"/>
            <a:ext cx="6757058" cy="1532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Основные ограничения для применения ПСН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не более 15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не более 60 млн. рублей в год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10" name="Рисунок 9" descr="4203-2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03915" y="5303033"/>
            <a:ext cx="757296" cy="460624"/>
          </a:xfrm>
          <a:prstGeom prst="rect">
            <a:avLst/>
          </a:prstGeom>
        </p:spPr>
      </p:pic>
      <p:pic>
        <p:nvPicPr>
          <p:cNvPr id="15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55745"/>
            <a:ext cx="12192001" cy="12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65482" y="109053"/>
            <a:ext cx="11660682" cy="64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914377">
              <a:lnSpc>
                <a:spcPts val="3200"/>
              </a:lnSpc>
            </a:pPr>
            <a:r>
              <a:rPr lang="ru-RU" alt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Отмена ограничений по розничной торговле</a:t>
            </a:r>
            <a:endParaRPr lang="ru-RU" alt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12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khabkrai.ru/photos/74070_x9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51099" y="381299"/>
            <a:ext cx="11660682" cy="64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914377">
              <a:lnSpc>
                <a:spcPts val="3200"/>
              </a:lnSpc>
            </a:pPr>
            <a:r>
              <a:rPr lang="ru-RU" alt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малого и среднего </a:t>
            </a:r>
          </a:p>
          <a:p>
            <a:pPr algn="ctr" defTabSz="914377">
              <a:lnSpc>
                <a:spcPts val="3200"/>
              </a:lnSpc>
            </a:pPr>
            <a:r>
              <a:rPr lang="ru-RU" alt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  <a:endParaRPr lang="ru-RU" alt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637309"/>
            <a:ext cx="12047023" cy="306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650669" y="1358187"/>
            <a:ext cx="9405257" cy="5737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lnSpc>
                <a:spcPct val="85000"/>
              </a:lnSpc>
            </a:pPr>
            <a:r>
              <a:rPr lang="ru-RU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ПСН на:</a:t>
            </a:r>
            <a:endParaRPr lang="ru-RU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94" y="1933914"/>
            <a:ext cx="1335140" cy="1231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69" y="3206054"/>
            <a:ext cx="1072989" cy="10668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154" y="4493908"/>
            <a:ext cx="1298561" cy="9754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849" y="5610859"/>
            <a:ext cx="938430" cy="9320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5126" y="2066469"/>
            <a:ext cx="9522777" cy="9754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0206" y="3025947"/>
            <a:ext cx="9522777" cy="14875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0206" y="4419944"/>
            <a:ext cx="9522777" cy="14875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0205" y="5927155"/>
            <a:ext cx="9522777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1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307865" y="1145547"/>
            <a:ext cx="9102393" cy="681694"/>
          </a:xfrm>
          <a:prstGeom prst="roundRect">
            <a:avLst>
              <a:gd name="adj" fmla="val 4144"/>
            </a:avLst>
          </a:prstGeom>
          <a:solidFill>
            <a:srgbClr val="C5E0B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kern="0" dirty="0">
                <a:latin typeface="Arial Narrow" panose="020B0606020202030204" pitchFamily="34" charset="0"/>
              </a:rPr>
              <a:t>Льготное </a:t>
            </a:r>
            <a:r>
              <a:rPr lang="ru-RU" sz="2400" b="1" kern="0" dirty="0" smtClean="0">
                <a:latin typeface="Arial Narrow" panose="020B0606020202030204" pitchFamily="34" charset="0"/>
              </a:rPr>
              <a:t>микрофинансирование </a:t>
            </a:r>
            <a:r>
              <a:rPr lang="ru-RU" sz="2400" b="1" kern="0" dirty="0">
                <a:latin typeface="Arial Narrow" panose="020B0606020202030204" pitchFamily="34" charset="0"/>
              </a:rPr>
              <a:t>и гарантийная поддержка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4574" y="1904121"/>
            <a:ext cx="9484399" cy="957373"/>
          </a:xfrm>
          <a:prstGeom prst="roundRect">
            <a:avLst>
              <a:gd name="adj" fmla="val 4144"/>
            </a:avLst>
          </a:prstGeom>
          <a:solidFill>
            <a:srgbClr val="C5E0B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/>
            <a:r>
              <a:rPr lang="ru-RU" sz="2400" b="1" kern="0" dirty="0" smtClean="0">
                <a:latin typeface="Arial Narrow" panose="020B0606020202030204" pitchFamily="34" charset="0"/>
              </a:rPr>
              <a:t>Оказание комплекса услуг в центре «Мой Бизнес»</a:t>
            </a:r>
            <a:endParaRPr lang="ru-RU" sz="2400" b="1" kern="0" dirty="0">
              <a:latin typeface="Arial Narrow" panose="020B0606020202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873453" y="5031074"/>
            <a:ext cx="9700709" cy="811165"/>
          </a:xfrm>
          <a:prstGeom prst="roundRect">
            <a:avLst>
              <a:gd name="adj" fmla="val 4144"/>
            </a:avLst>
          </a:prstGeom>
          <a:solidFill>
            <a:srgbClr val="C5E0B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/>
            <a:r>
              <a:rPr lang="ru-RU" sz="2400" b="1" kern="0" dirty="0">
                <a:latin typeface="Arial Narrow" panose="020B0606020202030204" pitchFamily="34" charset="0"/>
              </a:rPr>
              <a:t>Имущественная </a:t>
            </a:r>
            <a:r>
              <a:rPr lang="ru-RU" sz="2400" b="1" kern="0" dirty="0" smtClean="0">
                <a:latin typeface="Arial Narrow" panose="020B0606020202030204" pitchFamily="34" charset="0"/>
              </a:rPr>
              <a:t>поддержка</a:t>
            </a:r>
            <a:endParaRPr lang="ru-RU" sz="2400" b="1" kern="0" dirty="0">
              <a:latin typeface="Arial Narrow" panose="020B0606020202030204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326496" y="3993535"/>
            <a:ext cx="9753600" cy="883233"/>
          </a:xfrm>
          <a:prstGeom prst="roundRect">
            <a:avLst>
              <a:gd name="adj" fmla="val 4144"/>
            </a:avLst>
          </a:prstGeom>
          <a:solidFill>
            <a:srgbClr val="C5E0B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/>
            <a:r>
              <a:rPr lang="ru-RU" sz="2400" b="1" kern="0" dirty="0">
                <a:latin typeface="Arial Narrow" panose="020B0606020202030204" pitchFamily="34" charset="0"/>
              </a:rPr>
              <a:t>Информационная, организационная </a:t>
            </a:r>
            <a:r>
              <a:rPr lang="ru-RU" sz="2400" b="1" kern="0" dirty="0" smtClean="0">
                <a:latin typeface="Arial Narrow" panose="020B0606020202030204" pitchFamily="34" charset="0"/>
              </a:rPr>
              <a:t>поддержка</a:t>
            </a:r>
            <a:endParaRPr lang="ru-RU" sz="2400" b="1" kern="0" dirty="0"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04780" y="2969602"/>
            <a:ext cx="9689079" cy="869627"/>
          </a:xfrm>
          <a:prstGeom prst="roundRect">
            <a:avLst>
              <a:gd name="adj" fmla="val 4144"/>
            </a:avLst>
          </a:prstGeom>
          <a:solidFill>
            <a:srgbClr val="C5E0B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/>
            <a:r>
              <a:rPr lang="ru-RU" sz="2400" b="1" kern="0" dirty="0">
                <a:latin typeface="Arial Narrow" panose="020B0606020202030204" pitchFamily="34" charset="0"/>
              </a:rPr>
              <a:t>Поддержка по муниципальным программам развития МСП (</a:t>
            </a:r>
            <a:r>
              <a:rPr lang="ru-RU" sz="2400" b="1" kern="0" dirty="0" err="1">
                <a:latin typeface="Arial Narrow" panose="020B0606020202030204" pitchFamily="34" charset="0"/>
              </a:rPr>
              <a:t>софинансирование</a:t>
            </a:r>
            <a:r>
              <a:rPr lang="ru-RU" sz="2400" b="1" kern="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45432" y="5954997"/>
            <a:ext cx="9573573" cy="782503"/>
          </a:xfrm>
          <a:prstGeom prst="roundRect">
            <a:avLst>
              <a:gd name="adj" fmla="val 4144"/>
            </a:avLst>
          </a:prstGeom>
          <a:solidFill>
            <a:srgbClr val="C5E0B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/>
            <a:r>
              <a:rPr lang="ru-RU" sz="2400" b="1" kern="0" dirty="0" smtClean="0">
                <a:latin typeface="Arial Narrow" panose="020B0606020202030204" pitchFamily="34" charset="0"/>
              </a:rPr>
              <a:t>Улучшение делового и инвестиционного климата</a:t>
            </a:r>
            <a:endParaRPr lang="ru-RU" sz="2400" b="1" kern="0" dirty="0">
              <a:latin typeface="Arial Narrow" panose="020B0606020202030204" pitchFamily="34" charset="0"/>
            </a:endParaRPr>
          </a:p>
        </p:txBody>
      </p:sp>
      <p:pic>
        <p:nvPicPr>
          <p:cNvPr id="1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7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55575" y="227509"/>
            <a:ext cx="1172682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Государственная программа «Развитие малого и среднего </a:t>
            </a:r>
            <a:r>
              <a:rPr lang="ru-RU" sz="2300" b="1" dirty="0" smtClean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предпринимательства в Хабаровском крае»</a:t>
            </a:r>
            <a:endParaRPr lang="ru-RU" sz="2300" b="1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AutoShape 10" descr="Имущественная поддержка субъектов предпринимательства расширяется в Югре  Нижневартовск 07.11.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Имущественная поддержка субъектов предпринимательства расширяется в Югре  Нижневартовск 07.11.201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947" y="1224979"/>
            <a:ext cx="1936297" cy="144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7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1516591" y="1812586"/>
            <a:ext cx="9636743" cy="833607"/>
            <a:chOff x="475494" y="336702"/>
            <a:chExt cx="9636743" cy="83360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75494" y="336702"/>
              <a:ext cx="9636743" cy="833607"/>
            </a:xfrm>
            <a:prstGeom prst="rect">
              <a:avLst/>
            </a:prstGeom>
            <a:solidFill>
              <a:srgbClr val="C3936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475494" y="336702"/>
              <a:ext cx="9636743" cy="833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1676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Акселерация субъектов малого и среднего предпринимательства 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516591" y="3306682"/>
            <a:ext cx="9636743" cy="833608"/>
            <a:chOff x="1088431" y="1961701"/>
            <a:chExt cx="9158816" cy="83360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088431" y="1961702"/>
              <a:ext cx="9158816" cy="833607"/>
            </a:xfrm>
            <a:prstGeom prst="rect">
              <a:avLst/>
            </a:prstGeom>
            <a:solidFill>
              <a:srgbClr val="FE4E3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1088431" y="1961701"/>
              <a:ext cx="9158816" cy="833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1676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Создание условий для легкого старта и комфортного ведения бизнеса</a:t>
              </a:r>
              <a:endParaRPr lang="ru-RU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516592" y="4753911"/>
            <a:ext cx="9636742" cy="833607"/>
            <a:chOff x="1088431" y="2917843"/>
            <a:chExt cx="9158816" cy="83360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088431" y="2917843"/>
              <a:ext cx="9158816" cy="833607"/>
            </a:xfrm>
            <a:prstGeom prst="rect">
              <a:avLst/>
            </a:prstGeom>
            <a:solidFill>
              <a:srgbClr val="623B2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1088431" y="2917843"/>
              <a:ext cx="9158816" cy="833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1676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Создание благоприятных условий для осуществления деятельности самозанятыми гражданами</a:t>
              </a:r>
              <a:endParaRPr lang="ru-RU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40494" y="4701809"/>
            <a:ext cx="919890" cy="937809"/>
            <a:chOff x="451731" y="4649709"/>
            <a:chExt cx="919890" cy="937809"/>
          </a:xfrm>
        </p:grpSpPr>
        <p:sp>
          <p:nvSpPr>
            <p:cNvPr id="30" name="Овал 29"/>
            <p:cNvSpPr/>
            <p:nvPr/>
          </p:nvSpPr>
          <p:spPr>
            <a:xfrm>
              <a:off x="451731" y="4649709"/>
              <a:ext cx="919890" cy="937809"/>
            </a:xfrm>
            <a:prstGeom prst="ellipse">
              <a:avLst/>
            </a:prstGeom>
            <a:ln>
              <a:solidFill>
                <a:srgbClr val="623B2A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1C0600A9-46FD-4817-AD9F-1F9E28073BE9}"/>
                </a:ext>
              </a:extLst>
            </p:cNvPr>
            <p:cNvSpPr/>
            <p:nvPr/>
          </p:nvSpPr>
          <p:spPr>
            <a:xfrm>
              <a:off x="573848" y="4915259"/>
              <a:ext cx="797773" cy="51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3200" b="1" dirty="0" smtClean="0">
                  <a:solidFill>
                    <a:srgbClr val="FE4E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РП</a:t>
              </a:r>
              <a:endParaRPr lang="ru-RU" sz="16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328"/>
            <a:ext cx="1806200" cy="1351354"/>
          </a:xfrm>
          <a:prstGeom prst="rect">
            <a:avLst/>
          </a:prstGeom>
        </p:spPr>
      </p:pic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2138984" y="255146"/>
            <a:ext cx="11979787" cy="71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800"/>
              </a:lnSpc>
              <a:buClr>
                <a:srgbClr val="000000"/>
              </a:buClr>
              <a:buSzPct val="100000"/>
            </a:pPr>
            <a:r>
              <a:rPr lang="ru-RU" sz="22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«Малое и среднее предпринимательство </a:t>
            </a:r>
            <a:br>
              <a:rPr lang="ru-RU" sz="22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поддержка индивидуальной предпринимательской инициативы»</a:t>
            </a:r>
            <a:endParaRPr lang="ru-RU" sz="2200" b="1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79436" y="1754698"/>
            <a:ext cx="919890" cy="937809"/>
            <a:chOff x="451731" y="4649709"/>
            <a:chExt cx="919890" cy="937809"/>
          </a:xfrm>
        </p:grpSpPr>
        <p:sp>
          <p:nvSpPr>
            <p:cNvPr id="38" name="Овал 37"/>
            <p:cNvSpPr/>
            <p:nvPr/>
          </p:nvSpPr>
          <p:spPr>
            <a:xfrm>
              <a:off x="451731" y="4649709"/>
              <a:ext cx="919890" cy="937809"/>
            </a:xfrm>
            <a:prstGeom prst="ellipse">
              <a:avLst/>
            </a:prstGeom>
            <a:ln>
              <a:solidFill>
                <a:srgbClr val="623B2A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1C0600A9-46FD-4817-AD9F-1F9E28073BE9}"/>
                </a:ext>
              </a:extLst>
            </p:cNvPr>
            <p:cNvSpPr/>
            <p:nvPr/>
          </p:nvSpPr>
          <p:spPr>
            <a:xfrm>
              <a:off x="573848" y="4915259"/>
              <a:ext cx="797773" cy="51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3200" b="1" dirty="0" smtClean="0">
                  <a:solidFill>
                    <a:srgbClr val="FE4E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РП</a:t>
              </a:r>
              <a:endParaRPr lang="ru-RU" sz="16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79436" y="3202480"/>
            <a:ext cx="919890" cy="937809"/>
            <a:chOff x="451731" y="4649709"/>
            <a:chExt cx="919890" cy="937809"/>
          </a:xfrm>
        </p:grpSpPr>
        <p:sp>
          <p:nvSpPr>
            <p:cNvPr id="41" name="Овал 40"/>
            <p:cNvSpPr/>
            <p:nvPr/>
          </p:nvSpPr>
          <p:spPr>
            <a:xfrm>
              <a:off x="451731" y="4649709"/>
              <a:ext cx="919890" cy="937809"/>
            </a:xfrm>
            <a:prstGeom prst="ellipse">
              <a:avLst/>
            </a:prstGeom>
            <a:ln>
              <a:solidFill>
                <a:srgbClr val="623B2A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1C0600A9-46FD-4817-AD9F-1F9E28073BE9}"/>
                </a:ext>
              </a:extLst>
            </p:cNvPr>
            <p:cNvSpPr/>
            <p:nvPr/>
          </p:nvSpPr>
          <p:spPr>
            <a:xfrm>
              <a:off x="573848" y="4915259"/>
              <a:ext cx="797773" cy="51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3200" b="1" dirty="0" smtClean="0">
                  <a:solidFill>
                    <a:srgbClr val="FE4E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РП</a:t>
              </a:r>
              <a:endParaRPr lang="ru-RU" sz="16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2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2270" y="-26939"/>
            <a:ext cx="11607723" cy="74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250" rIns="20250" anchor="ctr"/>
          <a:lstStyle/>
          <a:p>
            <a:pPr algn="ctr">
              <a:lnSpc>
                <a:spcPts val="1350"/>
              </a:lnSpc>
              <a:spcBef>
                <a:spcPct val="0"/>
              </a:spcBef>
            </a:pPr>
            <a:endParaRPr lang="ru-RU" sz="3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23792" y="860132"/>
            <a:ext cx="37940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defRPr lang="ru-RU" sz="2000" b="1" i="0" u="none" strike="noStrike" kern="1200" spc="0" baseline="0">
                <a:solidFill>
                  <a:srgbClr val="98480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количества СМСП </a:t>
            </a:r>
            <a:endParaRPr lang="ru-RU" sz="2000" b="1" i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12192000" cy="110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6384" y="307851"/>
            <a:ext cx="11979787" cy="71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800"/>
              </a:lnSpc>
              <a:buClr>
                <a:srgbClr val="000000"/>
              </a:buClr>
              <a:buSzPct val="100000"/>
            </a:pPr>
            <a:r>
              <a:rPr lang="ru-RU" sz="2200" b="1" spc="-20" dirty="0">
                <a:latin typeface="Arial" panose="020B0604020202020204" pitchFamily="34" charset="0"/>
                <a:cs typeface="Arial" panose="020B0604020202020204" pitchFamily="34" charset="0"/>
              </a:rPr>
              <a:t>Финансирование мероприятий </a:t>
            </a:r>
            <a:r>
              <a:rPr lang="ru-RU" sz="22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муниципальных программ развития </a:t>
            </a:r>
            <a:br>
              <a:rPr lang="ru-RU" sz="22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поддержки предпринимательства (млн</a:t>
            </a:r>
            <a:r>
              <a:rPr lang="ru-RU" sz="22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81076" y="2010158"/>
          <a:ext cx="11593402" cy="3111947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609684"/>
                <a:gridCol w="724215"/>
                <a:gridCol w="1010653"/>
                <a:gridCol w="1068404"/>
                <a:gridCol w="1020278"/>
                <a:gridCol w="1058779"/>
                <a:gridCol w="1029903"/>
                <a:gridCol w="1001027"/>
                <a:gridCol w="952901"/>
                <a:gridCol w="962526"/>
                <a:gridCol w="1155032"/>
              </a:tblGrid>
              <a:tr h="423114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en-US" sz="18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2013-2021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>
                    <a:noFill/>
                  </a:tcPr>
                </a:tc>
              </a:tr>
              <a:tr h="10688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Федеральная   </a:t>
                      </a:r>
                    </a:p>
                    <a:p>
                      <a:pPr algn="l" rtl="0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субсидия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30,8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</a:tr>
              <a:tr h="9825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Краевая </a:t>
                      </a:r>
                    </a:p>
                    <a:p>
                      <a:pPr algn="l" rtl="0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субсидия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128,0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</a:tr>
              <a:tr h="6374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ИТОГО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24,8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28,1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19,5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20,1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20,7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158,8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6" marR="9076" marT="9076" marB="0" anchor="ctr"/>
                </a:tc>
              </a:tr>
            </a:tbl>
          </a:graphicData>
        </a:graphic>
      </p:graphicFrame>
      <p:sp>
        <p:nvSpPr>
          <p:cNvPr id="4" name="Правая фигурная скобка 3"/>
          <p:cNvSpPr/>
          <p:nvPr/>
        </p:nvSpPr>
        <p:spPr>
          <a:xfrm rot="5400000">
            <a:off x="7756401" y="1481706"/>
            <a:ext cx="196753" cy="3517557"/>
          </a:xfrm>
          <a:prstGeom prst="rightBrace">
            <a:avLst/>
          </a:prstGeom>
          <a:noFill/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3888" y="3338861"/>
            <a:ext cx="98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12192000" cy="11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2" y="40455"/>
            <a:ext cx="929188" cy="1142445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024898" y="158770"/>
            <a:ext cx="106559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МЕРЫ ПОДДЕРЖКИ ЦОУ «МОЙ БИЗНЕС»</a:t>
            </a:r>
            <a:endParaRPr lang="ru-RU" sz="2300" b="1" dirty="0"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82642" y="1452519"/>
            <a:ext cx="11298180" cy="5244127"/>
            <a:chOff x="382642" y="1452519"/>
            <a:chExt cx="11298180" cy="5244127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82642" y="2658128"/>
              <a:ext cx="4511318" cy="4038518"/>
              <a:chOff x="1138195" y="2763531"/>
              <a:chExt cx="4102809" cy="4038518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2007675" y="5932759"/>
                <a:ext cx="29106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32">
                  <a:lnSpc>
                    <a:spcPct val="80000"/>
                  </a:lnSpc>
                </a:pPr>
                <a:r>
                  <a:rPr lang="ru-RU" sz="2000" b="1" dirty="0" smtClean="0">
                    <a:solidFill>
                      <a:srgbClr val="70AD4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КОНСУЛЬТАЦИИ СПЕЦИАЛИСТОВ</a:t>
                </a:r>
                <a:endParaRPr lang="ru-RU" sz="2000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65302" y="3104108"/>
                <a:ext cx="291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32">
                  <a:lnSpc>
                    <a:spcPct val="80000"/>
                  </a:lnSpc>
                </a:pPr>
                <a:r>
                  <a:rPr lang="ru-RU" sz="2000" b="1" dirty="0" smtClean="0">
                    <a:solidFill>
                      <a:srgbClr val="70AD4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ОБУЧЕНИЕ, ТРЕНИНГИ</a:t>
                </a:r>
                <a:endParaRPr lang="ru-RU" sz="2000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8195" y="5454237"/>
                <a:ext cx="1133047" cy="1347812"/>
              </a:xfrm>
              <a:prstGeom prst="rect">
                <a:avLst/>
              </a:prstGeom>
            </p:spPr>
          </p:pic>
          <p:pic>
            <p:nvPicPr>
              <p:cNvPr id="78" name="Рисунок 7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8916" y="4127246"/>
                <a:ext cx="1025664" cy="1127085"/>
              </a:xfrm>
              <a:prstGeom prst="rect">
                <a:avLst/>
              </a:prstGeom>
            </p:spPr>
          </p:pic>
          <p:pic>
            <p:nvPicPr>
              <p:cNvPr id="80" name="Рисунок 7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8195" y="2763531"/>
                <a:ext cx="1127107" cy="1128649"/>
              </a:xfrm>
              <a:prstGeom prst="rect">
                <a:avLst/>
              </a:prstGeom>
            </p:spPr>
          </p:pic>
          <p:sp>
            <p:nvSpPr>
              <p:cNvPr id="82" name="TextBox 81"/>
              <p:cNvSpPr txBox="1"/>
              <p:nvPr/>
            </p:nvSpPr>
            <p:spPr>
              <a:xfrm>
                <a:off x="2330347" y="4216037"/>
                <a:ext cx="291065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2">
                  <a:lnSpc>
                    <a:spcPct val="80000"/>
                  </a:lnSpc>
                </a:pPr>
                <a:r>
                  <a:rPr lang="ru-RU" sz="2000" b="1" dirty="0" smtClean="0">
                    <a:solidFill>
                      <a:srgbClr val="70AD4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РАЗМЕЩЕНИЕ</a:t>
                </a:r>
              </a:p>
              <a:p>
                <a:pPr defTabSz="914332">
                  <a:lnSpc>
                    <a:spcPct val="80000"/>
                  </a:lnSpc>
                </a:pPr>
                <a:r>
                  <a:rPr lang="ru-RU" sz="2000" b="1" dirty="0" smtClean="0">
                    <a:solidFill>
                      <a:srgbClr val="70AD4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электронных </a:t>
                </a:r>
              </a:p>
              <a:p>
                <a:pPr defTabSz="914332">
                  <a:lnSpc>
                    <a:spcPct val="80000"/>
                  </a:lnSpc>
                </a:pPr>
                <a:r>
                  <a:rPr lang="ru-RU" sz="2000" b="1" dirty="0" smtClean="0">
                    <a:solidFill>
                      <a:srgbClr val="70AD4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торговых площадках и </a:t>
                </a:r>
                <a:r>
                  <a:rPr lang="ru-RU" sz="2000" b="1" dirty="0" err="1" smtClean="0">
                    <a:solidFill>
                      <a:srgbClr val="70AD4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маркетплейсах</a:t>
                </a:r>
                <a:endParaRPr lang="ru-RU" sz="2000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7565570" y="1709668"/>
              <a:ext cx="4115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 defTabSz="914377">
                <a:lnSpc>
                  <a:spcPts val="1900"/>
                </a:lnSpc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>
                <a:lnSpc>
                  <a:spcPct val="80000"/>
                </a:lnSpc>
              </a:pPr>
              <a:r>
                <a:rPr lang="ru-RU" sz="2000" dirty="0" smtClean="0">
                  <a:solidFill>
                    <a:srgbClr val="70AD47">
                      <a:lumMod val="50000"/>
                    </a:srgbClr>
                  </a:solidFill>
                </a:rPr>
                <a:t>УЧАСТИЕ в выставочных мероприятиях, бизнес-миссиях</a:t>
              </a:r>
              <a:endParaRPr lang="ru-RU" sz="2000" dirty="0">
                <a:solidFill>
                  <a:srgbClr val="70AD47">
                    <a:lumMod val="50000"/>
                  </a:srgb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28504" y="1640555"/>
              <a:ext cx="2910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32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ПРИВЛЕЧЕНИЕ ЛЬГОТНОГО ФИНАНСИРОВАНИЯ</a:t>
              </a:r>
              <a:endParaRPr lang="ru-RU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65569" y="2923748"/>
              <a:ext cx="36119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32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СОЦИАЛЬНОЕ ПРЕДПРИНИМАТЕЛЬСТВО</a:t>
              </a:r>
              <a:endParaRPr lang="ru-RU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https://www.deutsch-plus.de/wp-content/uploads/2017/01/icon-start-spende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42" y="1452519"/>
              <a:ext cx="1245862" cy="88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7565569" y="5607241"/>
            <a:ext cx="427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lnSpc>
                <a:spcPct val="80000"/>
              </a:lnSpc>
            </a:pP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 (ПРОДВИЖЕНИЕ) ПРОДУКЦИИ/УСЛУГ</a:t>
            </a:r>
            <a:endParaRPr lang="ru-RU" sz="2000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65569" y="4292997"/>
            <a:ext cx="446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lnSpc>
                <a:spcPct val="80000"/>
              </a:lnSpc>
            </a:pP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 ПО КЛАССИФИКАЦИИ ГОСТИНИЦ</a:t>
            </a:r>
            <a:endParaRPr lang="ru-RU" sz="2000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332" y="4110634"/>
            <a:ext cx="1155908" cy="1011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21097" t="59917" r="73377" b="29309"/>
          <a:stretch/>
        </p:blipFill>
        <p:spPr>
          <a:xfrm>
            <a:off x="5898863" y="2721754"/>
            <a:ext cx="1173377" cy="11286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/>
          <a:srcRect l="19893" t="39539" r="74285" b="49925"/>
          <a:stretch/>
        </p:blipFill>
        <p:spPr>
          <a:xfrm>
            <a:off x="5898863" y="5498249"/>
            <a:ext cx="1121187" cy="10489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/>
          <a:srcRect l="40428" t="38199" r="52678" b="49975"/>
          <a:stretch/>
        </p:blipFill>
        <p:spPr>
          <a:xfrm>
            <a:off x="5785023" y="1468704"/>
            <a:ext cx="1235027" cy="10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12192000" cy="11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024898" y="158770"/>
            <a:ext cx="106559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Комплексные услуги ЦОУ «МОЙ БИЗНЕС»</a:t>
            </a:r>
            <a:endParaRPr lang="ru-RU" sz="2300" b="1" dirty="0"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11729" y="1569816"/>
            <a:ext cx="10542853" cy="4620393"/>
            <a:chOff x="3170129" y="1837787"/>
            <a:chExt cx="8961502" cy="462039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170130" y="1837787"/>
              <a:ext cx="8643801" cy="4620393"/>
              <a:chOff x="3673270" y="1943190"/>
              <a:chExt cx="7861087" cy="462039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8562608" y="1943190"/>
                <a:ext cx="291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2">
                  <a:lnSpc>
                    <a:spcPct val="80000"/>
                  </a:lnSpc>
                </a:pPr>
                <a:r>
                  <a:rPr lang="ru-RU" sz="2000" dirty="0" smtClean="0">
                    <a:solidFill>
                      <a:srgbClr val="70AD4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продвижение  в сети интернет</a:t>
                </a:r>
                <a:endParaRPr lang="ru-RU" sz="2000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673270" y="3107069"/>
                <a:ext cx="30893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2">
                  <a:lnSpc>
                    <a:spcPct val="80000"/>
                  </a:lnSpc>
                </a:pPr>
                <a:r>
                  <a:rPr lang="ru-RU" sz="2000" dirty="0" smtClean="0">
                    <a:solidFill>
                      <a:srgbClr val="70AD4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сертификации продукции/ услуг/сертификация СМК</a:t>
                </a:r>
                <a:endParaRPr lang="ru-RU" sz="2000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8623700" y="6225029"/>
                <a:ext cx="291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2">
                  <a:lnSpc>
                    <a:spcPct val="80000"/>
                  </a:lnSpc>
                </a:pPr>
                <a:r>
                  <a:rPr lang="ru-RU" sz="2000" dirty="0" smtClean="0">
                    <a:solidFill>
                      <a:srgbClr val="70AD4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разработка сайта</a:t>
                </a:r>
                <a:endParaRPr lang="ru-RU" sz="2000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8613465" y="3417163"/>
              <a:ext cx="35181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 defTabSz="914377">
                <a:lnSpc>
                  <a:spcPts val="1900"/>
                </a:lnSpc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>
                <a:lnSpc>
                  <a:spcPct val="80000"/>
                </a:lnSpc>
              </a:pPr>
              <a:r>
                <a:rPr lang="ru-RU" sz="2000" b="0" dirty="0" smtClean="0">
                  <a:solidFill>
                    <a:srgbClr val="70AD47">
                      <a:lumMod val="50000"/>
                    </a:srgbClr>
                  </a:solidFill>
                </a:rPr>
                <a:t>участие в закупках</a:t>
              </a:r>
              <a:endParaRPr lang="ru-RU" sz="2000" b="0" dirty="0">
                <a:solidFill>
                  <a:srgbClr val="70AD47">
                    <a:lumMod val="50000"/>
                  </a:srgb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70129" y="1897565"/>
              <a:ext cx="3397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32">
                <a:lnSpc>
                  <a:spcPct val="80000"/>
                </a:lnSpc>
              </a:pPr>
              <a:r>
                <a:rPr lang="ru-RU" sz="2000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оптимизация бизнес процессов</a:t>
              </a:r>
              <a:endParaRPr lang="ru-RU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13465" y="4578009"/>
              <a:ext cx="2910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32">
                <a:lnSpc>
                  <a:spcPct val="80000"/>
                </a:lnSpc>
              </a:pPr>
              <a:r>
                <a:rPr lang="ru-RU" sz="2000" dirty="0" smtClean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средств индивидуализации продукции/услуг</a:t>
              </a:r>
              <a:endParaRPr lang="ru-RU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11730" y="4348847"/>
            <a:ext cx="389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lnSpc>
                <a:spcPct val="80000"/>
              </a:lnSpc>
            </a:pPr>
            <a:r>
              <a:rPr lang="ru-RU" sz="2000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документов бизнес и финансового планирования</a:t>
            </a:r>
            <a:endParaRPr lang="ru-RU" sz="2000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1730" y="5685900"/>
            <a:ext cx="399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lnSpc>
                <a:spcPct val="80000"/>
              </a:lnSpc>
            </a:pPr>
            <a:r>
              <a:rPr lang="ru-RU" sz="2000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дистанционной (электронной) торговле</a:t>
            </a:r>
            <a:endParaRPr lang="ru-RU" sz="2000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9358" t="38257" r="72982" b="50096"/>
          <a:stretch/>
        </p:blipFill>
        <p:spPr>
          <a:xfrm>
            <a:off x="219353" y="2609516"/>
            <a:ext cx="1130476" cy="10793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9661" t="59269" r="73384" b="28905"/>
          <a:stretch/>
        </p:blipFill>
        <p:spPr>
          <a:xfrm>
            <a:off x="219353" y="5567769"/>
            <a:ext cx="1102695" cy="9063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40910" t="58448" r="53405" b="30801"/>
          <a:stretch/>
        </p:blipFill>
        <p:spPr>
          <a:xfrm>
            <a:off x="6618514" y="5594882"/>
            <a:ext cx="903515" cy="852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03" y="4175881"/>
            <a:ext cx="942975" cy="904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38" y="1417157"/>
            <a:ext cx="1009650" cy="990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6071" y="1449847"/>
            <a:ext cx="1088533" cy="9579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8258" y="2844978"/>
            <a:ext cx="1083771" cy="9469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9648" y="4265656"/>
            <a:ext cx="1094956" cy="9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12192000" cy="11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2" y="40455"/>
            <a:ext cx="929188" cy="1142445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1445642" y="3875273"/>
            <a:ext cx="4888743" cy="30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 lang="ru-RU" sz="2000" b="1" i="0" u="none" strike="noStrike" kern="1200" spc="0" baseline="0">
                <a:solidFill>
                  <a:srgbClr val="98480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микрофинансирования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4" descr="https://fond27.ru/local/templates/fond-new/assets/img/log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83" y="1219663"/>
            <a:ext cx="3128228" cy="9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1024898" y="158770"/>
            <a:ext cx="106559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prstClr val="black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ЛЬГОТНОЕ ФИНАНСИРОВАНИЕ</a:t>
            </a:r>
            <a:endParaRPr lang="ru-RU" sz="2300" b="1" dirty="0">
              <a:solidFill>
                <a:prstClr val="black"/>
              </a:solidFill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42243" y="713962"/>
            <a:ext cx="106559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prstClr val="black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МИКРОЗАЙМЫ</a:t>
            </a:r>
            <a:endParaRPr lang="ru-RU" sz="2300" b="1" dirty="0">
              <a:solidFill>
                <a:prstClr val="black"/>
              </a:solidFill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77" name="Диаграмма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094707"/>
              </p:ext>
            </p:extLst>
          </p:nvPr>
        </p:nvGraphicFramePr>
        <p:xfrm>
          <a:off x="7051688" y="2339745"/>
          <a:ext cx="5140312" cy="4279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9" name="Прямоугольник 78"/>
          <p:cNvSpPr/>
          <p:nvPr/>
        </p:nvSpPr>
        <p:spPr>
          <a:xfrm>
            <a:off x="8743167" y="4027591"/>
            <a:ext cx="1853852" cy="588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746,1 </a:t>
            </a:r>
            <a:b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млн. руб.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743167" y="5294808"/>
            <a:ext cx="185385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640,7 </a:t>
            </a:r>
            <a:b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млн. руб.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155830" y="2844707"/>
            <a:ext cx="1853852" cy="362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86 %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228904" y="2865334"/>
            <a:ext cx="1853852" cy="362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300" b="1" dirty="0" smtClean="0">
                <a:solidFill>
                  <a:srgbClr val="B4C7E7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14 %</a:t>
            </a:r>
            <a:endParaRPr lang="ru-RU" sz="1400" b="1" dirty="0">
              <a:solidFill>
                <a:srgbClr val="B4C7E7"/>
              </a:solidFill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278645" y="1303945"/>
            <a:ext cx="8299821" cy="1269911"/>
            <a:chOff x="6226310" y="2813193"/>
            <a:chExt cx="6550005" cy="1589718"/>
          </a:xfrm>
        </p:grpSpPr>
        <p:sp>
          <p:nvSpPr>
            <p:cNvPr id="87" name="TextBox 86"/>
            <p:cNvSpPr txBox="1"/>
            <p:nvPr/>
          </p:nvSpPr>
          <p:spPr>
            <a:xfrm>
              <a:off x="6226310" y="3468592"/>
              <a:ext cx="6550005" cy="934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25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максимальная ставка - </a:t>
              </a:r>
              <a:r>
                <a:rPr lang="ru-RU" sz="2500" dirty="0" smtClean="0">
                  <a:solidFill>
                    <a:srgbClr val="953735"/>
                  </a:solidFill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ключевая ставка ЦБ (6,75%)</a:t>
              </a:r>
            </a:p>
            <a:p>
              <a:pPr>
                <a:lnSpc>
                  <a:spcPct val="85000"/>
                </a:lnSpc>
              </a:pPr>
              <a:endParaRPr lang="ru-RU" sz="2500" dirty="0">
                <a:solidFill>
                  <a:srgbClr val="953735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437136" y="2828286"/>
              <a:ext cx="4705232" cy="606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25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до </a:t>
              </a:r>
              <a:r>
                <a:rPr lang="ru-RU" sz="3000" b="1" dirty="0" smtClean="0">
                  <a:solidFill>
                    <a:srgbClr val="953735"/>
                  </a:solidFill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5</a:t>
              </a:r>
              <a:r>
                <a:rPr lang="ru-RU" sz="25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млн. </a:t>
              </a:r>
              <a:r>
                <a:rPr lang="ru-RU" sz="25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рублей              </a:t>
              </a:r>
              <a:endParaRPr lang="ru-RU" sz="2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076309" y="2813193"/>
              <a:ext cx="3237939" cy="57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2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д</a:t>
              </a:r>
              <a:r>
                <a:rPr lang="ru-RU" sz="25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о </a:t>
              </a:r>
              <a:r>
                <a:rPr lang="ru-RU" sz="2800" b="1" dirty="0" smtClean="0">
                  <a:solidFill>
                    <a:srgbClr val="953735"/>
                  </a:solidFill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2</a:t>
              </a:r>
              <a:r>
                <a:rPr lang="ru-RU" sz="25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 лет</a:t>
              </a:r>
              <a:endParaRPr lang="ru-RU" sz="2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40992" y="2821702"/>
            <a:ext cx="7172533" cy="863540"/>
            <a:chOff x="1214841" y="2464664"/>
            <a:chExt cx="6097778" cy="86354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14841" y="2464664"/>
              <a:ext cx="5668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СМСП в моногородах </a:t>
              </a:r>
              <a:r>
                <a:rPr lang="ru-RU" sz="1600" b="1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реализации приоритетных </a:t>
              </a:r>
              <a:r>
                <a:rPr lang="ru-RU" sz="1600" b="1" dirty="0" smtClean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проектов;</a:t>
              </a:r>
              <a:endParaRPr lang="ru-RU"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1214841" y="2728075"/>
              <a:ext cx="2951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Социальные предприниматели;</a:t>
              </a:r>
              <a:endParaRPr lang="ru-RU"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16619" y="2989650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b="1" dirty="0" smtClean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СМСП </a:t>
              </a:r>
              <a:r>
                <a:rPr lang="ru-RU" sz="1600" b="1" dirty="0" err="1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Аяно</a:t>
              </a:r>
              <a:r>
                <a:rPr lang="ru-RU" sz="1600" b="1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-майского</a:t>
              </a:r>
              <a:r>
                <a:rPr lang="ru-RU" sz="1600" b="1" dirty="0" smtClean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Охотского и </a:t>
              </a:r>
              <a:r>
                <a:rPr lang="ru-RU" sz="1600" b="1" dirty="0" err="1" smtClean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Тугуро-Чумиканского</a:t>
              </a:r>
              <a:r>
                <a:rPr lang="ru-RU" sz="1600" b="1" dirty="0" smtClean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районов</a:t>
              </a:r>
              <a:endParaRPr lang="ru-RU"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545792" y="2330810"/>
            <a:ext cx="8299820" cy="419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500" dirty="0" smtClean="0">
                <a:solidFill>
                  <a:srgbClr val="1F4E79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пониженные ставки (</a:t>
            </a:r>
            <a:r>
              <a:rPr lang="ru-RU" sz="2500" dirty="0" smtClean="0">
                <a:solidFill>
                  <a:srgbClr val="953735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1/2 ключевой</a:t>
            </a:r>
            <a:r>
              <a:rPr lang="ru-RU" sz="2500" dirty="0" smtClean="0">
                <a:solidFill>
                  <a:srgbClr val="1F4E79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)</a:t>
            </a:r>
            <a:endParaRPr lang="ru-RU" sz="2500" dirty="0">
              <a:solidFill>
                <a:srgbClr val="1F4E79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984732"/>
              </p:ext>
            </p:extLst>
          </p:nvPr>
        </p:nvGraphicFramePr>
        <p:xfrm>
          <a:off x="153513" y="4114800"/>
          <a:ext cx="69474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069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12192000" cy="11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2" y="40455"/>
            <a:ext cx="929188" cy="1142445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625650" y="3568892"/>
            <a:ext cx="5909618" cy="30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 lang="ru-RU" sz="2000" b="1" i="0" u="none" strike="noStrike" kern="1200" spc="0" baseline="0">
                <a:solidFill>
                  <a:srgbClr val="98480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20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поручительств</a:t>
            </a:r>
            <a:endParaRPr lang="ru-RU" sz="1600" b="1" i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2" descr="https://www.khabkrai.ru/photos/92097_x9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8" b="33168"/>
          <a:stretch/>
        </p:blipFill>
        <p:spPr bwMode="auto">
          <a:xfrm>
            <a:off x="7362216" y="1269154"/>
            <a:ext cx="3124123" cy="7663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1024898" y="158770"/>
            <a:ext cx="106559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prstClr val="black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ЛЬГОТНОЕ ФИНАНСИРОВАНИЕ</a:t>
            </a:r>
            <a:endParaRPr lang="ru-RU" sz="2300" b="1" dirty="0">
              <a:solidFill>
                <a:prstClr val="black"/>
              </a:solidFill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42243" y="713962"/>
            <a:ext cx="106559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prstClr val="black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ПОРУЧИТЕЛЬСТВА</a:t>
            </a:r>
            <a:endParaRPr lang="ru-RU" sz="2300" b="1" dirty="0">
              <a:solidFill>
                <a:prstClr val="black"/>
              </a:solidFill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7532576" y="2347066"/>
            <a:ext cx="3702008" cy="3631839"/>
            <a:chOff x="4686300" y="3543300"/>
            <a:chExt cx="4210050" cy="4149725"/>
          </a:xfrm>
        </p:grpSpPr>
        <p:sp>
          <p:nvSpPr>
            <p:cNvPr id="26" name="Кольцо 25"/>
            <p:cNvSpPr/>
            <p:nvPr/>
          </p:nvSpPr>
          <p:spPr>
            <a:xfrm>
              <a:off x="5886450" y="4733924"/>
              <a:ext cx="1809750" cy="1790700"/>
            </a:xfrm>
            <a:prstGeom prst="donut">
              <a:avLst>
                <a:gd name="adj" fmla="val 1323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5524500" y="4362450"/>
              <a:ext cx="2552700" cy="2533650"/>
            </a:xfrm>
            <a:prstGeom prst="donut">
              <a:avLst>
                <a:gd name="adj" fmla="val 15493"/>
              </a:avLst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8" name="Кольцо 27"/>
            <p:cNvSpPr/>
            <p:nvPr/>
          </p:nvSpPr>
          <p:spPr>
            <a:xfrm>
              <a:off x="4686300" y="3543300"/>
              <a:ext cx="4210050" cy="4149725"/>
            </a:xfrm>
            <a:prstGeom prst="donut">
              <a:avLst>
                <a:gd name="adj" fmla="val 20784"/>
              </a:avLst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806244" y="3866409"/>
            <a:ext cx="117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629,6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млн. руб.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431601" y="2866153"/>
            <a:ext cx="1835204" cy="50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532576" y="2871419"/>
            <a:ext cx="207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1,8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млрд. руб.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759531" y="5247086"/>
            <a:ext cx="1835204" cy="5214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9811391" y="5276998"/>
            <a:ext cx="207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5,4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7431601" y="5825282"/>
            <a:ext cx="5038246" cy="1182692"/>
            <a:chOff x="189726" y="5603065"/>
            <a:chExt cx="5038246" cy="1182692"/>
          </a:xfrm>
        </p:grpSpPr>
        <p:sp>
          <p:nvSpPr>
            <p:cNvPr id="35" name="TextBox 34"/>
            <p:cNvSpPr txBox="1"/>
            <p:nvPr/>
          </p:nvSpPr>
          <p:spPr>
            <a:xfrm>
              <a:off x="370135" y="5603065"/>
              <a:ext cx="1735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Гарантийный капитал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89726" y="5801025"/>
              <a:ext cx="160876" cy="15858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89726" y="6328061"/>
              <a:ext cx="160876" cy="158582"/>
            </a:xfrm>
            <a:prstGeom prst="rect">
              <a:avLst/>
            </a:prstGeom>
            <a:solidFill>
              <a:srgbClr val="4F81BD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0135" y="6147538"/>
              <a:ext cx="2081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Портфель поручительств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680456" y="5796634"/>
              <a:ext cx="160876" cy="158582"/>
            </a:xfrm>
            <a:prstGeom prst="rect">
              <a:avLst/>
            </a:prstGeom>
            <a:solidFill>
              <a:srgbClr val="B4C7E7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16314" y="5616206"/>
              <a:ext cx="23116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Объем финансовой </a:t>
              </a:r>
            </a:p>
            <a:p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поддержки под </a:t>
              </a:r>
            </a:p>
            <a:p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поручительство (льготные кредиты)</a:t>
              </a:r>
            </a:p>
            <a:p>
              <a:endPara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27165" y="1972970"/>
            <a:ext cx="6603529" cy="1041709"/>
            <a:chOff x="6304700" y="4245207"/>
            <a:chExt cx="6603529" cy="1041709"/>
          </a:xfrm>
        </p:grpSpPr>
        <p:sp>
          <p:nvSpPr>
            <p:cNvPr id="42" name="TextBox 41"/>
            <p:cNvSpPr txBox="1"/>
            <p:nvPr/>
          </p:nvSpPr>
          <p:spPr>
            <a:xfrm>
              <a:off x="6304700" y="4802168"/>
              <a:ext cx="660352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3000" dirty="0" smtClean="0">
                  <a:solidFill>
                    <a:srgbClr val="953735"/>
                  </a:solidFill>
                  <a:latin typeface="Arial Black" panose="020B0A040201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0,5</a:t>
              </a:r>
              <a:r>
                <a:rPr lang="ru-RU" sz="2800" dirty="0" smtClean="0">
                  <a:solidFill>
                    <a:srgbClr val="953735"/>
                  </a:solidFill>
                  <a:latin typeface="Arial Black" panose="020B0A040201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500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% </a:t>
              </a:r>
              <a:r>
                <a:rPr lang="ru-RU" sz="25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вознаграждение 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(минимальная ставка)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04700" y="4245207"/>
              <a:ext cx="5708846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3000" dirty="0" smtClean="0">
                  <a:solidFill>
                    <a:srgbClr val="953735"/>
                  </a:solidFill>
                  <a:latin typeface="Arial Black" panose="020B0A040201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3</a:t>
              </a: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5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года (</a:t>
              </a:r>
              <a:r>
                <a:rPr lang="ru-RU" sz="3000" b="1" dirty="0" smtClean="0">
                  <a:solidFill>
                    <a:srgbClr val="953735"/>
                  </a:solidFill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10</a:t>
              </a: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5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лет на инвестиции)</a:t>
              </a:r>
              <a:endParaRPr lang="ru-RU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179416" y="1415452"/>
            <a:ext cx="2671249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000" dirty="0" smtClean="0">
                <a:solidFill>
                  <a:srgbClr val="953735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20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млн. рублей</a:t>
            </a:r>
          </a:p>
        </p:txBody>
      </p:sp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380779"/>
              </p:ext>
            </p:extLst>
          </p:nvPr>
        </p:nvGraphicFramePr>
        <p:xfrm>
          <a:off x="625650" y="3568892"/>
          <a:ext cx="6061753" cy="334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27165" y="1415452"/>
            <a:ext cx="365225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000" dirty="0" smtClean="0">
                <a:solidFill>
                  <a:srgbClr val="953735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70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% 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от обязательств</a:t>
            </a:r>
            <a:endParaRPr lang="ru-RU" sz="25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9368</TotalTime>
  <Words>1475</Words>
  <Application>Microsoft Office PowerPoint</Application>
  <PresentationFormat>Произвольный</PresentationFormat>
  <Paragraphs>426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5_Тема Office</vt:lpstr>
      <vt:lpstr>2_Тема Office</vt:lpstr>
      <vt:lpstr>Презентация PowerPoint</vt:lpstr>
      <vt:lpstr>деятельность на территории  ТОСЭР, ОЭЗ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Снижен ПВД по розничной торговле</vt:lpstr>
      <vt:lpstr>Отмены ограничения по розничной торговле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Зубарев Виктор Александрович</dc:creator>
  <cp:lastModifiedBy>Конозобко Марина Сергеевна</cp:lastModifiedBy>
  <cp:revision>1159</cp:revision>
  <cp:lastPrinted>2021-10-20T02:44:24Z</cp:lastPrinted>
  <dcterms:created xsi:type="dcterms:W3CDTF">2018-02-16T00:22:22Z</dcterms:created>
  <dcterms:modified xsi:type="dcterms:W3CDTF">2021-11-09T00:21:57Z</dcterms:modified>
</cp:coreProperties>
</file>