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382" r:id="rId3"/>
    <p:sldId id="381" r:id="rId4"/>
    <p:sldId id="383" r:id="rId5"/>
    <p:sldId id="380" r:id="rId6"/>
    <p:sldId id="308" r:id="rId7"/>
  </p:sldIdLst>
  <p:sldSz cx="24384000" cy="13716000"/>
  <p:notesSz cx="6797675" cy="987425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E6EE"/>
    <a:srgbClr val="D7E8EF"/>
    <a:srgbClr val="C5DEE8"/>
    <a:srgbClr val="E9F0F3"/>
    <a:srgbClr val="E3EBEE"/>
    <a:srgbClr val="8F9090"/>
    <a:srgbClr val="DBD8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1F0F6"/>
          </a:solidFill>
        </a:fill>
      </a:tcStyle>
    </a:wholeTbl>
    <a:band2H>
      <a:tcTxStyle/>
      <a:tcStyle>
        <a:tcBdr/>
        <a:fill>
          <a:solidFill>
            <a:srgbClr val="F8F8F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2DEDF"/>
          </a:solidFill>
        </a:fill>
      </a:tcStyle>
    </a:wholeTbl>
    <a:band2H>
      <a:tcTxStyle/>
      <a:tcStyle>
        <a:tcBdr/>
        <a:fill>
          <a:solidFill>
            <a:srgbClr val="F1EF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AF3F7"/>
          </a:solidFill>
        </a:fill>
      </a:tcStyle>
    </a:wholeTbl>
    <a:band2H>
      <a:tcTxStyle/>
      <a:tcStyle>
        <a:tcBdr/>
        <a:fill>
          <a:solidFill>
            <a:srgbClr val="F5F9F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07"/>
    <p:restoredTop sz="94705"/>
  </p:normalViewPr>
  <p:slideViewPr>
    <p:cSldViewPr snapToGrid="0" snapToObjects="1">
      <p:cViewPr varScale="1">
        <p:scale>
          <a:sx n="42" d="100"/>
          <a:sy n="42" d="100"/>
        </p:scale>
        <p:origin x="-600" y="-9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06357" y="4690269"/>
            <a:ext cx="4984962" cy="444341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3600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653366" y="1958422"/>
            <a:ext cx="19507201" cy="2499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6" tIns="71436" rIns="71436" bIns="71436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3610166" y="4458252"/>
            <a:ext cx="9550401" cy="87618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6" tIns="71436" rIns="71436" bIns="71436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8" cy="477670"/>
          </a:xfrm>
          <a:prstGeom prst="rect">
            <a:avLst/>
          </a:prstGeom>
          <a:ln w="12700">
            <a:miter lim="400000"/>
          </a:ln>
        </p:spPr>
        <p:txBody>
          <a:bodyPr wrap="none" lIns="71436" tIns="71436" rIns="71436" bIns="71436">
            <a:spAutoFit/>
          </a:bodyPr>
          <a:lstStyle>
            <a:lvl1pPr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611187" marR="0" indent="-611187" algn="l" defTabSz="82153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1055687" marR="0" indent="-611187" algn="l" defTabSz="82153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500187" marR="0" indent="-611187" algn="l" defTabSz="82153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1944686" marR="0" indent="-611187" algn="l" defTabSz="82153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2389186" marR="0" indent="-611186" algn="l" defTabSz="82153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2833686" marR="0" indent="-611186" algn="l" defTabSz="82153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3278187" marR="0" indent="-611187" algn="l" defTabSz="82153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3722687" marR="0" indent="-611187" algn="l" defTabSz="82153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4167187" marR="0" indent="-611187" algn="l" defTabSz="82153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5.wdp"/><Relationship Id="rId4" Type="http://schemas.openxmlformats.org/officeDocument/2006/relationships/image" Target="../media/image6.png"/><Relationship Id="rId9" Type="http://schemas.microsoft.com/office/2007/relationships/hdphoto" Target="../media/hdphoto7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8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microsoft.com/office/2007/relationships/hdphoto" Target="../media/hdphoto9.wdp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4E0E5"/>
            </a:gs>
            <a:gs pos="100000">
              <a:srgbClr val="F1F5F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8"/>
          <p:cNvSpPr/>
          <p:nvPr/>
        </p:nvSpPr>
        <p:spPr>
          <a:xfrm flipH="1">
            <a:off x="24383999" y="0"/>
            <a:ext cx="45719" cy="13716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6" tIns="71436" rIns="71436" bIns="71436" anchor="ctr"/>
          <a:lstStyle/>
          <a:p>
            <a:pPr defTabSz="1813496">
              <a:lnSpc>
                <a:spcPct val="150000"/>
              </a:lnSpc>
              <a:defRPr sz="4700" spc="895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pPr>
            <a:endParaRPr/>
          </a:p>
        </p:txBody>
      </p:sp>
      <p:sp>
        <p:nvSpPr>
          <p:cNvPr id="8" name="Google Shape;162;p25"/>
          <p:cNvSpPr txBox="1">
            <a:spLocks/>
          </p:cNvSpPr>
          <p:nvPr/>
        </p:nvSpPr>
        <p:spPr>
          <a:xfrm>
            <a:off x="1718855" y="5061300"/>
            <a:ext cx="21531942" cy="17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5400" b="1" kern="0" dirty="0" smtClean="0">
                <a:solidFill>
                  <a:schemeClr val="bg2">
                    <a:lumMod val="75000"/>
                  </a:schemeClr>
                </a:solidFill>
                <a:latin typeface="+mn-lt"/>
                <a:cs typeface="Segoe UI" pitchFamily="34" charset="0"/>
              </a:rPr>
              <a:t>Механизм создания объектов инфраструктуры для новых инвестиционных проектов путем снижения объема задолженности субъекта Российской Федерации перед Российской Федерацией по бюджетным кредитам </a:t>
            </a:r>
            <a:endParaRPr lang="ru-RU" altLang="ru-RU" sz="5400" b="1" kern="0" dirty="0">
              <a:solidFill>
                <a:schemeClr val="bg2">
                  <a:lumMod val="75000"/>
                </a:schemeClr>
              </a:solidFill>
              <a:latin typeface="+mn-lt"/>
              <a:cs typeface="Segoe U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1F5F6"/>
            </a:gs>
            <a:gs pos="39646">
              <a:srgbClr val="D4E0E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Прямоугольник 87"/>
          <p:cNvSpPr/>
          <p:nvPr/>
        </p:nvSpPr>
        <p:spPr>
          <a:xfrm rot="2496417">
            <a:off x="1713754" y="2546952"/>
            <a:ext cx="1596492" cy="1566973"/>
          </a:xfrm>
          <a:prstGeom prst="rect">
            <a:avLst/>
          </a:prstGeom>
          <a:solidFill>
            <a:srgbClr val="E3EBEE"/>
          </a:solidFill>
          <a:ln w="762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9" name="Прямоугольник 88"/>
          <p:cNvSpPr/>
          <p:nvPr/>
        </p:nvSpPr>
        <p:spPr>
          <a:xfrm rot="13383518">
            <a:off x="20676565" y="2456586"/>
            <a:ext cx="1553474" cy="1605180"/>
          </a:xfrm>
          <a:prstGeom prst="rect">
            <a:avLst/>
          </a:prstGeom>
          <a:solidFill>
            <a:srgbClr val="E3EBEE"/>
          </a:solidFill>
          <a:ln w="762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26029" y="2182114"/>
            <a:ext cx="19092874" cy="2224531"/>
          </a:xfrm>
          <a:prstGeom prst="rect">
            <a:avLst/>
          </a:prstGeom>
          <a:solidFill>
            <a:srgbClr val="E3EBEE"/>
          </a:solidFill>
          <a:ln w="25400" cap="flat">
            <a:noFill/>
            <a:prstDash val="solid"/>
            <a:rou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86" name="Прямая соединительная линия 85"/>
          <p:cNvCxnSpPr/>
          <p:nvPr/>
        </p:nvCxnSpPr>
        <p:spPr>
          <a:xfrm flipH="1">
            <a:off x="20797911" y="7638248"/>
            <a:ext cx="1" cy="292208"/>
          </a:xfrm>
          <a:prstGeom prst="line">
            <a:avLst/>
          </a:prstGeom>
          <a:noFill/>
          <a:ln w="28575" cap="flat">
            <a:solidFill>
              <a:srgbClr val="8F909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7" name="Ромб 86"/>
          <p:cNvSpPr/>
          <p:nvPr/>
        </p:nvSpPr>
        <p:spPr>
          <a:xfrm rot="21428438">
            <a:off x="20706207" y="7925433"/>
            <a:ext cx="202463" cy="216664"/>
          </a:xfrm>
          <a:prstGeom prst="diamond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 flipH="1">
            <a:off x="15351364" y="7678047"/>
            <a:ext cx="1" cy="292208"/>
          </a:xfrm>
          <a:prstGeom prst="line">
            <a:avLst/>
          </a:prstGeom>
          <a:noFill/>
          <a:ln w="28575" cap="flat">
            <a:solidFill>
              <a:srgbClr val="8F909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2" name="Прямая соединительная линия 81"/>
          <p:cNvCxnSpPr/>
          <p:nvPr/>
        </p:nvCxnSpPr>
        <p:spPr>
          <a:xfrm flipH="1">
            <a:off x="2879641" y="7658050"/>
            <a:ext cx="1" cy="292208"/>
          </a:xfrm>
          <a:prstGeom prst="line">
            <a:avLst/>
          </a:prstGeom>
          <a:noFill/>
          <a:ln w="28575" cap="flat">
            <a:solidFill>
              <a:srgbClr val="8F909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0" name="Прямая соединительная линия 79"/>
          <p:cNvCxnSpPr/>
          <p:nvPr/>
        </p:nvCxnSpPr>
        <p:spPr>
          <a:xfrm flipH="1">
            <a:off x="8821313" y="7678047"/>
            <a:ext cx="1" cy="292208"/>
          </a:xfrm>
          <a:prstGeom prst="line">
            <a:avLst/>
          </a:prstGeom>
          <a:noFill/>
          <a:ln w="28575" cap="flat">
            <a:solidFill>
              <a:srgbClr val="8F909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Прямоугольник 18"/>
          <p:cNvSpPr/>
          <p:nvPr/>
        </p:nvSpPr>
        <p:spPr>
          <a:xfrm>
            <a:off x="544284" y="244585"/>
            <a:ext cx="231430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latin typeface="+mn-lt"/>
                <a:cs typeface="Segoe UI" panose="020B0502040204020203" pitchFamily="34" charset="0"/>
              </a:rPr>
              <a:t>Новый и</a:t>
            </a:r>
            <a:r>
              <a:rPr lang="ru-RU" sz="3600" b="1" i="0" dirty="0" smtClean="0">
                <a:effectLst/>
                <a:latin typeface="+mn-lt"/>
                <a:cs typeface="Segoe UI" panose="020B0502040204020203" pitchFamily="34" charset="0"/>
              </a:rPr>
              <a:t>нвестиционный проект </a:t>
            </a:r>
            <a:r>
              <a:rPr lang="ru-RU" sz="3600" i="0" dirty="0" smtClean="0">
                <a:effectLst/>
                <a:latin typeface="+mn-lt"/>
                <a:cs typeface="Segoe UI" panose="020B0502040204020203" pitchFamily="34" charset="0"/>
              </a:rPr>
              <a:t>– </a:t>
            </a:r>
            <a:r>
              <a:rPr lang="ru-RU" sz="3600" b="1" i="0" dirty="0" smtClean="0">
                <a:effectLst/>
                <a:latin typeface="+mn-lt"/>
                <a:cs typeface="Segoe UI" panose="020B0502040204020203" pitchFamily="34" charset="0"/>
              </a:rPr>
              <a:t>создание</a:t>
            </a:r>
            <a:r>
              <a:rPr lang="ru-RU" sz="3600" i="0" dirty="0" smtClean="0">
                <a:effectLst/>
                <a:latin typeface="+mn-lt"/>
                <a:cs typeface="Segoe UI" panose="020B0502040204020203" pitchFamily="34" charset="0"/>
              </a:rPr>
              <a:t> и последующая эксплуатация </a:t>
            </a:r>
            <a:r>
              <a:rPr lang="ru-RU" sz="3600" b="1" i="0" dirty="0" smtClean="0">
                <a:effectLst/>
                <a:latin typeface="+mn-lt"/>
                <a:cs typeface="Segoe UI" panose="020B0502040204020203" pitchFamily="34" charset="0"/>
              </a:rPr>
              <a:t>новых объектов основных средств или реконструкция (модернизация) существующих объектов</a:t>
            </a:r>
            <a:r>
              <a:rPr lang="ru-RU" sz="3600" i="0" dirty="0" smtClean="0">
                <a:effectLst/>
                <a:latin typeface="+mn-lt"/>
                <a:cs typeface="Segoe UI" panose="020B0502040204020203" pitchFamily="34" charset="0"/>
              </a:rPr>
              <a:t>, которые вводятся в эксплуатацию после 1 января 2021 г.</a:t>
            </a:r>
            <a:endParaRPr lang="ru-RU" sz="3600" i="0" dirty="0">
              <a:effectLst/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 rot="2496417">
            <a:off x="1792867" y="5287266"/>
            <a:ext cx="1992875" cy="1955856"/>
          </a:xfrm>
          <a:prstGeom prst="rect">
            <a:avLst/>
          </a:prstGeom>
          <a:solidFill>
            <a:srgbClr val="E3EBEE"/>
          </a:solidFill>
          <a:ln w="76200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44283" y="8212050"/>
            <a:ext cx="497444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ea typeface="Calibri" panose="020F0502020204030204" pitchFamily="34" charset="0"/>
                <a:cs typeface="Segoe UI" panose="020B0502040204020203" pitchFamily="34" charset="0"/>
              </a:rPr>
              <a:t>на создание, модернизацию и (или) реконструкцию и последующую эксплуатацию объектов инфраструктуры</a:t>
            </a:r>
          </a:p>
        </p:txBody>
      </p:sp>
      <p:pic>
        <p:nvPicPr>
          <p:cNvPr id="65" name="Picture 12" descr="https://www.pngitem.com/pimgs/m/460-4601069_infrastructure-and-utilities-distribution-network-northern-ireland-hd.png"/>
          <p:cNvPicPr>
            <a:picLocks noChangeAspect="1" noChangeArrowheads="1"/>
          </p:cNvPicPr>
          <p:nvPr/>
        </p:nvPicPr>
        <p:blipFill>
          <a:blip r:embed="rId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092" l="2326" r="98023">
                        <a14:foregroundMark x1="65116" y1="38880" x2="75233" y2="34796"/>
                        <a14:foregroundMark x1="66977" y1="20575" x2="70116" y2="18911"/>
                        <a14:foregroundMark x1="56279" y1="8775" x2="56279" y2="8775"/>
                        <a14:foregroundMark x1="25465" y1="38880" x2="31279" y2="32980"/>
                        <a14:foregroundMark x1="24651" y1="49319" x2="27326" y2="49017"/>
                        <a14:foregroundMark x1="28372" y1="56884" x2="30581" y2="56278"/>
                        <a14:foregroundMark x1="44651" y1="90469" x2="55000" y2="92133"/>
                        <a14:backgroundMark x1="52907" y1="21634" x2="52907" y2="21634"/>
                        <a14:backgroundMark x1="47326" y1="22390" x2="47326" y2="223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91" y="5446465"/>
            <a:ext cx="2130425" cy="16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Прямоугольник 65"/>
          <p:cNvSpPr/>
          <p:nvPr/>
        </p:nvSpPr>
        <p:spPr>
          <a:xfrm>
            <a:off x="5922339" y="8219259"/>
            <a:ext cx="561399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cs typeface="Segoe UI" panose="020B0502040204020203" pitchFamily="34" charset="0"/>
              </a:rPr>
              <a:t>на оплату услуг по проведению проектно-изыскательских работ и работ по разработке </a:t>
            </a:r>
            <a:r>
              <a:rPr lang="ru-RU" sz="3600" dirty="0" smtClean="0">
                <a:cs typeface="Segoe UI" panose="020B0502040204020203" pitchFamily="34" charset="0"/>
              </a:rPr>
              <a:t>проектной </a:t>
            </a:r>
            <a:r>
              <a:rPr lang="ru-RU" sz="3600" dirty="0">
                <a:cs typeface="Segoe UI" panose="020B0502040204020203" pitchFamily="34" charset="0"/>
              </a:rPr>
              <a:t>документации для объектов инфраструктуры</a:t>
            </a:r>
          </a:p>
        </p:txBody>
      </p:sp>
      <p:sp>
        <p:nvSpPr>
          <p:cNvPr id="68" name="Прямоугольник 67"/>
          <p:cNvSpPr/>
          <p:nvPr/>
        </p:nvSpPr>
        <p:spPr>
          <a:xfrm rot="2496417">
            <a:off x="19710763" y="5287267"/>
            <a:ext cx="1992875" cy="1955856"/>
          </a:xfrm>
          <a:prstGeom prst="rect">
            <a:avLst/>
          </a:prstGeom>
          <a:solidFill>
            <a:srgbClr val="E3EBEE"/>
          </a:solidFill>
          <a:ln w="76200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9" name="Прямоугольник 68"/>
          <p:cNvSpPr/>
          <p:nvPr/>
        </p:nvSpPr>
        <p:spPr>
          <a:xfrm rot="2496417">
            <a:off x="14262654" y="5287256"/>
            <a:ext cx="1992875" cy="1955856"/>
          </a:xfrm>
          <a:prstGeom prst="rect">
            <a:avLst/>
          </a:prstGeom>
          <a:solidFill>
            <a:srgbClr val="E3EBEE"/>
          </a:solidFill>
          <a:ln w="76200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0" name="Прямоугольник 69"/>
          <p:cNvSpPr/>
          <p:nvPr/>
        </p:nvSpPr>
        <p:spPr>
          <a:xfrm rot="2496417">
            <a:off x="7732899" y="5287264"/>
            <a:ext cx="1992875" cy="1955856"/>
          </a:xfrm>
          <a:prstGeom prst="rect">
            <a:avLst/>
          </a:prstGeom>
          <a:solidFill>
            <a:srgbClr val="E3EBEE"/>
          </a:solidFill>
          <a:ln w="76200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71" name="Picture 14" descr="https://images.ru.prom.st/755968460_w640_h640_eskiznoe-proektirovanie-siste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32" l="0" r="98989">
                        <a14:foregroundMark x1="24516" y1="28391" x2="24516" y2="28391"/>
                        <a14:foregroundMark x1="79528" y1="55602" x2="79528" y2="55602"/>
                        <a14:backgroundMark x1="36984" y1="24179" x2="36984" y2="24179"/>
                        <a14:backgroundMark x1="48947" y1="72283" x2="48947" y2="72283"/>
                        <a14:backgroundMark x1="47767" y1="86605" x2="47767" y2="866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455" y="5273946"/>
            <a:ext cx="1622769" cy="162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Прямоугольник 71"/>
          <p:cNvSpPr/>
          <p:nvPr/>
        </p:nvSpPr>
        <p:spPr>
          <a:xfrm>
            <a:off x="12821319" y="8212049"/>
            <a:ext cx="489097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cs typeface="Segoe UI" panose="020B0502040204020203" pitchFamily="34" charset="0"/>
              </a:rPr>
              <a:t>на финансирование государственного участия в рамках концессионных соглашений и соглашений о государственно-частном партнерстве</a:t>
            </a:r>
          </a:p>
        </p:txBody>
      </p:sp>
      <p:pic>
        <p:nvPicPr>
          <p:cNvPr id="74" name="Picture 18" descr="https://cdn.onlinewebfonts.com/svg/img_11463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9853" y="5624480"/>
            <a:ext cx="1515097" cy="145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Прямоугольник 74"/>
          <p:cNvSpPr/>
          <p:nvPr/>
        </p:nvSpPr>
        <p:spPr>
          <a:xfrm>
            <a:off x="18884428" y="8212050"/>
            <a:ext cx="44125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cs typeface="Segoe UI" panose="020B0502040204020203" pitchFamily="34" charset="0"/>
              </a:rPr>
              <a:t>н</a:t>
            </a:r>
            <a:r>
              <a:rPr lang="ru-RU" sz="3600" dirty="0" smtClean="0">
                <a:cs typeface="Segoe UI" panose="020B0502040204020203" pitchFamily="34" charset="0"/>
              </a:rPr>
              <a:t>а технологическое </a:t>
            </a:r>
            <a:r>
              <a:rPr lang="ru-RU" sz="3600" dirty="0">
                <a:cs typeface="Segoe UI" panose="020B0502040204020203" pitchFamily="34" charset="0"/>
              </a:rPr>
              <a:t>присоединение к сетям инженерно-технологического обеспечения </a:t>
            </a:r>
          </a:p>
        </p:txBody>
      </p:sp>
      <p:pic>
        <p:nvPicPr>
          <p:cNvPr id="76" name="Picture 20" descr="https://img.flaticon.com/icons/png/512/645/645620.png?size=1200x630f&amp;pad=10,10,10,10&amp;ext=png&amp;bg=FFFFFFF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100000" l="10000" r="90000">
                        <a14:foregroundMark x1="64917" y1="23810" x2="64917" y2="238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6721" y="5360205"/>
            <a:ext cx="2762381" cy="145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Google Shape;162;p25"/>
          <p:cNvSpPr txBox="1">
            <a:spLocks/>
          </p:cNvSpPr>
          <p:nvPr/>
        </p:nvSpPr>
        <p:spPr>
          <a:xfrm>
            <a:off x="2491631" y="2680876"/>
            <a:ext cx="18961671" cy="143835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4000" b="1" dirty="0" smtClean="0">
                <a:solidFill>
                  <a:schemeClr val="bg2">
                    <a:lumMod val="75000"/>
                  </a:schemeClr>
                </a:solidFill>
                <a:cs typeface="Segoe UI" pitchFamily="34" charset="0"/>
              </a:rPr>
              <a:t>ГОСУДАРСТВЕННАЯ ПОДДЕРЖКА ПРЕДОСТАВЛЯЕТСЯ ЮРИДИЧЕСКИМ ЛИЦАМ В ВИДЕ КОМПЕНСАЦИИ ЧАСТИ ПРОИЗВЕДЕННЫХ ЗАТРАТ</a:t>
            </a:r>
          </a:p>
          <a:p>
            <a:pPr>
              <a:defRPr/>
            </a:pPr>
            <a:r>
              <a:rPr lang="ru-RU" altLang="ru-RU" sz="4000" b="1" dirty="0" smtClean="0">
                <a:solidFill>
                  <a:schemeClr val="bg2">
                    <a:lumMod val="75000"/>
                  </a:schemeClr>
                </a:solidFill>
                <a:cs typeface="Segoe UI" pitchFamily="34" charset="0"/>
              </a:rPr>
              <a:t> В ФОРМЕ СУБСИДИ:</a:t>
            </a:r>
            <a:endParaRPr lang="ru-RU" altLang="ru-RU" sz="4000" b="1" dirty="0">
              <a:solidFill>
                <a:schemeClr val="bg2">
                  <a:lumMod val="75000"/>
                </a:schemeClr>
              </a:solidFill>
              <a:cs typeface="Segoe UI" pitchFamily="34" charset="0"/>
            </a:endParaRPr>
          </a:p>
        </p:txBody>
      </p:sp>
      <p:sp>
        <p:nvSpPr>
          <p:cNvPr id="78" name="Ромб 77"/>
          <p:cNvSpPr/>
          <p:nvPr/>
        </p:nvSpPr>
        <p:spPr>
          <a:xfrm rot="21428438">
            <a:off x="8729609" y="7965232"/>
            <a:ext cx="202463" cy="216664"/>
          </a:xfrm>
          <a:prstGeom prst="diamond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3" name="Ромб 82"/>
          <p:cNvSpPr/>
          <p:nvPr/>
        </p:nvSpPr>
        <p:spPr>
          <a:xfrm rot="21428438">
            <a:off x="2787937" y="7945235"/>
            <a:ext cx="202463" cy="216664"/>
          </a:xfrm>
          <a:prstGeom prst="diamond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5" name="Ромб 84"/>
          <p:cNvSpPr/>
          <p:nvPr/>
        </p:nvSpPr>
        <p:spPr>
          <a:xfrm rot="21428438">
            <a:off x="15259660" y="7965232"/>
            <a:ext cx="202463" cy="216664"/>
          </a:xfrm>
          <a:prstGeom prst="diamond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0397142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1F5F6"/>
            </a:gs>
            <a:gs pos="39646">
              <a:srgbClr val="D4E0E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 rot="2496417">
            <a:off x="-4401927" y="-8896241"/>
            <a:ext cx="19597824" cy="18430438"/>
          </a:xfrm>
          <a:prstGeom prst="rect">
            <a:avLst/>
          </a:prstGeom>
          <a:solidFill>
            <a:srgbClr val="E3EBEE"/>
          </a:solidFill>
          <a:ln w="76200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9861" y="2445034"/>
            <a:ext cx="1016816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6000" b="1" dirty="0">
                <a:solidFill>
                  <a:schemeClr val="bg2">
                    <a:lumMod val="75000"/>
                  </a:schemeClr>
                </a:solidFill>
                <a:cs typeface="Segoe UI" pitchFamily="34" charset="0"/>
              </a:rPr>
              <a:t>ТРЕБОВАНИЯ </a:t>
            </a:r>
            <a:r>
              <a:rPr lang="ru-RU" altLang="ru-RU" sz="6000" b="1" dirty="0" smtClean="0">
                <a:solidFill>
                  <a:schemeClr val="bg2">
                    <a:lumMod val="75000"/>
                  </a:schemeClr>
                </a:solidFill>
                <a:cs typeface="Segoe UI" pitchFamily="34" charset="0"/>
              </a:rPr>
              <a:t/>
            </a:r>
            <a:br>
              <a:rPr lang="ru-RU" altLang="ru-RU" sz="6000" b="1" dirty="0" smtClean="0">
                <a:solidFill>
                  <a:schemeClr val="bg2">
                    <a:lumMod val="75000"/>
                  </a:schemeClr>
                </a:solidFill>
                <a:cs typeface="Segoe UI" pitchFamily="34" charset="0"/>
              </a:rPr>
            </a:br>
            <a:r>
              <a:rPr lang="ru-RU" altLang="ru-RU" sz="6000" b="1" dirty="0" smtClean="0">
                <a:solidFill>
                  <a:schemeClr val="bg2">
                    <a:lumMod val="75000"/>
                  </a:schemeClr>
                </a:solidFill>
                <a:cs typeface="Segoe UI" pitchFamily="34" charset="0"/>
              </a:rPr>
              <a:t>К </a:t>
            </a:r>
            <a:r>
              <a:rPr lang="ru-RU" altLang="ru-RU" sz="6000" b="1" dirty="0">
                <a:solidFill>
                  <a:schemeClr val="bg2">
                    <a:lumMod val="75000"/>
                  </a:schemeClr>
                </a:solidFill>
                <a:cs typeface="Segoe UI" pitchFamily="34" charset="0"/>
              </a:rPr>
              <a:t>ЮРИДИЧЕСКИМ ЛИЦАМ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3783938" y="6144425"/>
            <a:ext cx="914400" cy="91440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9" name="Picture 2" descr="https://img2.freepng.ru/20180329/rze/kisspng-computer-icons-job-employment-job-5abc74c105c942.49845304152230009702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" r="99889">
                        <a14:foregroundMark x1="34333" y1="19000" x2="35333" y2="15000"/>
                        <a14:foregroundMark x1="54667" y1="25889" x2="54667" y2="25889"/>
                        <a14:foregroundMark x1="59000" y1="41667" x2="59000" y2="41667"/>
                        <a14:foregroundMark x1="58444" y1="56333" x2="58444" y2="56333"/>
                        <a14:foregroundMark x1="55444" y1="69556" x2="55444" y2="69556"/>
                        <a14:foregroundMark x1="71889" y1="67556" x2="71889" y2="67556"/>
                        <a14:foregroundMark x1="71889" y1="57111" x2="71889" y2="57111"/>
                        <a14:foregroundMark x1="69889" y1="41667" x2="69889" y2="41667"/>
                        <a14:foregroundMark x1="69111" y1="26889" x2="69111" y2="2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4667" y="293538"/>
            <a:ext cx="2884878" cy="288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Ромб 5"/>
          <p:cNvSpPr/>
          <p:nvPr/>
        </p:nvSpPr>
        <p:spPr>
          <a:xfrm>
            <a:off x="16604387" y="2245497"/>
            <a:ext cx="192038" cy="199537"/>
          </a:xfrm>
          <a:prstGeom prst="diamond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6769398" y="2345265"/>
            <a:ext cx="534623" cy="0"/>
          </a:xfrm>
          <a:prstGeom prst="line">
            <a:avLst/>
          </a:prstGeom>
          <a:noFill/>
          <a:ln w="28575" cap="flat">
            <a:solidFill>
              <a:srgbClr val="8F909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Прямоугольник 27"/>
          <p:cNvSpPr/>
          <p:nvPr/>
        </p:nvSpPr>
        <p:spPr>
          <a:xfrm>
            <a:off x="17151267" y="1780109"/>
            <a:ext cx="609097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+mn-lt"/>
                <a:cs typeface="Segoe UI" panose="020B0502040204020203" pitchFamily="34" charset="0"/>
              </a:rPr>
              <a:t>Создано для реализации НИП</a:t>
            </a:r>
            <a:endParaRPr lang="ru-RU" sz="4400" i="0" dirty="0">
              <a:effectLst/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29" name="Ромб 28"/>
          <p:cNvSpPr/>
          <p:nvPr/>
        </p:nvSpPr>
        <p:spPr>
          <a:xfrm>
            <a:off x="17304021" y="2294761"/>
            <a:ext cx="104689" cy="101008"/>
          </a:xfrm>
          <a:prstGeom prst="diamond">
            <a:avLst/>
          </a:prstGeom>
          <a:noFill/>
          <a:ln w="25400" cap="flat">
            <a:solidFill>
              <a:srgbClr val="8F909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Ромб 37"/>
          <p:cNvSpPr/>
          <p:nvPr/>
        </p:nvSpPr>
        <p:spPr>
          <a:xfrm>
            <a:off x="14794904" y="4242435"/>
            <a:ext cx="192038" cy="199537"/>
          </a:xfrm>
          <a:prstGeom prst="diamond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14959915" y="4342203"/>
            <a:ext cx="534623" cy="0"/>
          </a:xfrm>
          <a:prstGeom prst="line">
            <a:avLst/>
          </a:prstGeom>
          <a:noFill/>
          <a:ln w="28575" cap="flat">
            <a:solidFill>
              <a:srgbClr val="8F909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2" name="Ромб 41"/>
          <p:cNvSpPr/>
          <p:nvPr/>
        </p:nvSpPr>
        <p:spPr>
          <a:xfrm>
            <a:off x="15494538" y="4291699"/>
            <a:ext cx="104689" cy="101008"/>
          </a:xfrm>
          <a:prstGeom prst="diamond">
            <a:avLst/>
          </a:prstGeom>
          <a:noFill/>
          <a:ln w="25400" cap="flat">
            <a:solidFill>
              <a:srgbClr val="8F909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3" name="Picture 6" descr="https://avatars.mds.yandex.net/get-zen_doc/1626348/pub_60080cb071e18a0f616b628c_60080cb8a1b97e1f1ab19bfa/scale_1200"/>
          <p:cNvPicPr>
            <a:picLocks noChangeAspect="1" noChangeArrowheads="1"/>
          </p:cNvPicPr>
          <p:nvPr/>
        </p:nvPicPr>
        <p:blipFill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70" b="95320" l="8421" r="93014">
                        <a14:foregroundMark x1="11483" y1="13085" x2="11483" y2="16714"/>
                        <a14:foregroundMark x1="26124" y1="14136" x2="26124" y2="14136"/>
                        <a14:foregroundMark x1="25742" y1="21585" x2="25742" y2="21585"/>
                        <a14:foregroundMark x1="27464" y1="29608" x2="27464" y2="29608"/>
                        <a14:foregroundMark x1="26124" y1="37727" x2="26124" y2="37727"/>
                        <a14:foregroundMark x1="23541" y1="46036" x2="23541" y2="46036"/>
                        <a14:foregroundMark x1="22392" y1="53677" x2="22392" y2="53677"/>
                        <a14:foregroundMark x1="22392" y1="60840" x2="22392" y2="60840"/>
                        <a14:foregroundMark x1="74258" y1="51003" x2="74258" y2="51003"/>
                        <a14:foregroundMark x1="79330" y1="32474" x2="79330" y2="32474"/>
                        <a14:foregroundMark x1="84306" y1="46036" x2="84306" y2="46036"/>
                        <a14:backgroundMark x1="76938" y1="32951" x2="76938" y2="32951"/>
                        <a14:backgroundMark x1="86316" y1="48615" x2="86316" y2="48615"/>
                        <a14:backgroundMark x1="47368" y1="61032" x2="47368" y2="61032"/>
                        <a14:backgroundMark x1="48900" y1="68481" x2="48900" y2="68481"/>
                        <a14:backgroundMark x1="41053" y1="60649" x2="62871" y2="58930"/>
                        <a14:backgroundMark x1="39522" y1="67144" x2="57225" y2="68481"/>
                        <a14:backgroundMark x1="60287" y1="66571" x2="63349" y2="65234"/>
                        <a14:backgroundMark x1="39522" y1="73257" x2="53971" y2="77459"/>
                        <a14:backgroundMark x1="40191" y1="80516" x2="47177" y2="84623"/>
                        <a14:backgroundMark x1="63349" y1="86437" x2="68612" y2="90067"/>
                        <a14:backgroundMark x1="68804" y1="81566" x2="72536" y2="805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5196" y="3135284"/>
            <a:ext cx="2787009" cy="279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Прямоугольник 43"/>
          <p:cNvSpPr/>
          <p:nvPr/>
        </p:nvSpPr>
        <p:spPr>
          <a:xfrm>
            <a:off x="15424260" y="3911798"/>
            <a:ext cx="860489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Отсутствие </a:t>
            </a:r>
            <a:r>
              <a:rPr lang="ru-RU" sz="4400" dirty="0"/>
              <a:t>неисполненной обязанности по уплате налогов, сборов, страховых взносов, пеней, штрафов и процентов</a:t>
            </a:r>
            <a:endParaRPr lang="ru-RU" sz="4400" i="0" dirty="0">
              <a:effectLst/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45" name="Ромб 44"/>
          <p:cNvSpPr/>
          <p:nvPr/>
        </p:nvSpPr>
        <p:spPr>
          <a:xfrm>
            <a:off x="9010334" y="10783627"/>
            <a:ext cx="192038" cy="199537"/>
          </a:xfrm>
          <a:prstGeom prst="diamond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9168659" y="10883396"/>
            <a:ext cx="534623" cy="0"/>
          </a:xfrm>
          <a:prstGeom prst="line">
            <a:avLst/>
          </a:prstGeom>
          <a:noFill/>
          <a:ln w="28575" cap="flat">
            <a:solidFill>
              <a:srgbClr val="8F909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7" name="Ромб 46"/>
          <p:cNvSpPr/>
          <p:nvPr/>
        </p:nvSpPr>
        <p:spPr>
          <a:xfrm>
            <a:off x="9703282" y="10832892"/>
            <a:ext cx="104689" cy="101008"/>
          </a:xfrm>
          <a:prstGeom prst="diamond">
            <a:avLst/>
          </a:prstGeom>
          <a:noFill/>
          <a:ln w="25400" cap="flat">
            <a:solidFill>
              <a:srgbClr val="8F909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8" name="Picture 10" descr="https://img.flaticon.com/icons/png/512/1535/1535963.png?size=1200x630f&amp;pad=10,10,10,10&amp;ext=png&amp;bg=FFFFFFFF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40" b="97619" l="8250" r="90000">
                        <a14:foregroundMark x1="33333" y1="8730" x2="36750" y2="13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65" r="21493"/>
          <a:stretch/>
        </p:blipFill>
        <p:spPr bwMode="auto">
          <a:xfrm>
            <a:off x="5887707" y="8965233"/>
            <a:ext cx="2839093" cy="269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Прямоугольник 48"/>
          <p:cNvSpPr/>
          <p:nvPr/>
        </p:nvSpPr>
        <p:spPr>
          <a:xfrm>
            <a:off x="10308881" y="10596701"/>
            <a:ext cx="1143032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+mn-lt"/>
                <a:cs typeface="Segoe UI" panose="020B0502040204020203" pitchFamily="34" charset="0"/>
              </a:rPr>
              <a:t>Не находится в процессе реорганизации, ликвидации, банкротства, деятельность не приостановлена</a:t>
            </a:r>
            <a:endParaRPr lang="ru-RU" sz="4400" i="0" dirty="0">
              <a:effectLst/>
              <a:latin typeface="+mn-lt"/>
              <a:cs typeface="Segoe UI" panose="020B0502040204020203" pitchFamily="34" charset="0"/>
            </a:endParaRPr>
          </a:p>
        </p:txBody>
      </p:sp>
      <p:pic>
        <p:nvPicPr>
          <p:cNvPr id="20" name="Picture 8" descr="https://w7.pngwing.com/pngs/317/195/png-transparent-computer-icons-payment-credit-money-finance-benefit-angle-text-servic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64" b="100000" l="0" r="100000">
                        <a14:foregroundMark x1="43696" y1="39602" x2="43913" y2="38053"/>
                        <a14:foregroundMark x1="41957" y1="70243" x2="41957" y2="70243"/>
                        <a14:foregroundMark x1="42391" y1="85841" x2="42391" y2="85841"/>
                        <a14:foregroundMark x1="40652" y1="95022" x2="40652" y2="95022"/>
                        <a14:foregroundMark x1="75217" y1="62058" x2="75217" y2="62058"/>
                        <a14:foregroundMark x1="74022" y1="74447" x2="74022" y2="74447"/>
                        <a14:foregroundMark x1="75000" y1="82854" x2="75000" y2="82854"/>
                        <a14:foregroundMark x1="80435" y1="66372" x2="80435" y2="663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334" y="6028341"/>
            <a:ext cx="2460446" cy="241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Ромб 20"/>
          <p:cNvSpPr/>
          <p:nvPr/>
        </p:nvSpPr>
        <p:spPr>
          <a:xfrm>
            <a:off x="11944725" y="7514055"/>
            <a:ext cx="192038" cy="199537"/>
          </a:xfrm>
          <a:prstGeom prst="diamond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2095632" y="7619478"/>
            <a:ext cx="534623" cy="0"/>
          </a:xfrm>
          <a:prstGeom prst="line">
            <a:avLst/>
          </a:prstGeom>
          <a:noFill/>
          <a:ln w="28575" cap="flat">
            <a:solidFill>
              <a:srgbClr val="8F909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Ромб 22"/>
          <p:cNvSpPr/>
          <p:nvPr/>
        </p:nvSpPr>
        <p:spPr>
          <a:xfrm>
            <a:off x="12630255" y="7568974"/>
            <a:ext cx="104689" cy="101008"/>
          </a:xfrm>
          <a:prstGeom prst="diamond">
            <a:avLst/>
          </a:prstGeom>
          <a:noFill/>
          <a:ln w="25400" cap="flat">
            <a:solidFill>
              <a:srgbClr val="8F909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2401635" y="7190302"/>
            <a:ext cx="1033614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Отсутствие </a:t>
            </a:r>
            <a:r>
              <a:rPr lang="ru-RU" sz="4400" dirty="0"/>
              <a:t>просроченной (неурегулированной) задолженности по возврату в бюджет бюджетной </a:t>
            </a:r>
            <a:r>
              <a:rPr lang="ru-RU" sz="4400" dirty="0" smtClean="0"/>
              <a:t>системы субъекта РФ</a:t>
            </a:r>
            <a:endParaRPr lang="ru-RU" sz="4400" i="0" dirty="0">
              <a:effectLst/>
              <a:latin typeface="+mn-lt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961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1F5F6"/>
            </a:gs>
            <a:gs pos="39646">
              <a:srgbClr val="D4E0E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 rot="2496417">
            <a:off x="-4401927" y="-8896241"/>
            <a:ext cx="19597824" cy="18430438"/>
          </a:xfrm>
          <a:prstGeom prst="rect">
            <a:avLst/>
          </a:prstGeom>
          <a:solidFill>
            <a:srgbClr val="E3EBEE"/>
          </a:solidFill>
          <a:ln w="76200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467267" y="1872608"/>
            <a:ext cx="120315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6000" b="1" dirty="0">
                <a:solidFill>
                  <a:schemeClr val="bg2">
                    <a:lumMod val="75000"/>
                  </a:schemeClr>
                </a:solidFill>
                <a:cs typeface="Segoe UI" pitchFamily="34" charset="0"/>
              </a:rPr>
              <a:t>ТРЕБОВАНИЯ </a:t>
            </a:r>
            <a:r>
              <a:rPr lang="ru-RU" altLang="ru-RU" sz="6000" b="1" dirty="0" smtClean="0">
                <a:solidFill>
                  <a:schemeClr val="bg2">
                    <a:lumMod val="75000"/>
                  </a:schemeClr>
                </a:solidFill>
                <a:cs typeface="Segoe UI" pitchFamily="34" charset="0"/>
              </a:rPr>
              <a:t/>
            </a:r>
            <a:br>
              <a:rPr lang="ru-RU" altLang="ru-RU" sz="6000" b="1" dirty="0" smtClean="0">
                <a:solidFill>
                  <a:schemeClr val="bg2">
                    <a:lumMod val="75000"/>
                  </a:schemeClr>
                </a:solidFill>
                <a:cs typeface="Segoe UI" pitchFamily="34" charset="0"/>
              </a:rPr>
            </a:br>
            <a:r>
              <a:rPr lang="ru-RU" altLang="ru-RU" sz="6000" b="1" dirty="0" smtClean="0">
                <a:solidFill>
                  <a:schemeClr val="bg2">
                    <a:lumMod val="75000"/>
                  </a:schemeClr>
                </a:solidFill>
                <a:cs typeface="Segoe UI" pitchFamily="34" charset="0"/>
              </a:rPr>
              <a:t>К </a:t>
            </a:r>
            <a:r>
              <a:rPr lang="ru-RU" altLang="ru-RU" sz="6000" b="1" dirty="0">
                <a:solidFill>
                  <a:schemeClr val="bg2">
                    <a:lumMod val="75000"/>
                  </a:schemeClr>
                </a:solidFill>
                <a:cs typeface="Segoe UI" pitchFamily="34" charset="0"/>
              </a:rPr>
              <a:t>ИНВЕСТИЦИОННЫМ ПРОЕКТАМ</a:t>
            </a:r>
          </a:p>
        </p:txBody>
      </p:sp>
      <p:sp>
        <p:nvSpPr>
          <p:cNvPr id="6" name="Ромб 5"/>
          <p:cNvSpPr/>
          <p:nvPr/>
        </p:nvSpPr>
        <p:spPr>
          <a:xfrm>
            <a:off x="17046275" y="1715915"/>
            <a:ext cx="192038" cy="199537"/>
          </a:xfrm>
          <a:prstGeom prst="diamond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7211286" y="1815683"/>
            <a:ext cx="534623" cy="0"/>
          </a:xfrm>
          <a:prstGeom prst="line">
            <a:avLst/>
          </a:prstGeom>
          <a:noFill/>
          <a:ln w="28575" cap="flat">
            <a:solidFill>
              <a:srgbClr val="8F909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Прямоугольник 27"/>
          <p:cNvSpPr/>
          <p:nvPr/>
        </p:nvSpPr>
        <p:spPr>
          <a:xfrm>
            <a:off x="17988944" y="1041904"/>
            <a:ext cx="609097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cs typeface="Segoe UI" panose="020B0502040204020203" pitchFamily="34" charset="0"/>
              </a:rPr>
              <a:t>Стоимость проекта не менее 50 млн рублей</a:t>
            </a:r>
          </a:p>
        </p:txBody>
      </p:sp>
      <p:sp>
        <p:nvSpPr>
          <p:cNvPr id="29" name="Ромб 28"/>
          <p:cNvSpPr/>
          <p:nvPr/>
        </p:nvSpPr>
        <p:spPr>
          <a:xfrm>
            <a:off x="17745909" y="1765179"/>
            <a:ext cx="104689" cy="101008"/>
          </a:xfrm>
          <a:prstGeom prst="diamond">
            <a:avLst/>
          </a:prstGeom>
          <a:noFill/>
          <a:ln w="25400" cap="flat">
            <a:solidFill>
              <a:srgbClr val="8F909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Ромб 37"/>
          <p:cNvSpPr/>
          <p:nvPr/>
        </p:nvSpPr>
        <p:spPr>
          <a:xfrm>
            <a:off x="15094444" y="3878579"/>
            <a:ext cx="192038" cy="199537"/>
          </a:xfrm>
          <a:prstGeom prst="diamond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15259455" y="3978347"/>
            <a:ext cx="534623" cy="0"/>
          </a:xfrm>
          <a:prstGeom prst="line">
            <a:avLst/>
          </a:prstGeom>
          <a:noFill/>
          <a:ln w="28575" cap="flat">
            <a:solidFill>
              <a:srgbClr val="8F909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2" name="Ромб 41"/>
          <p:cNvSpPr/>
          <p:nvPr/>
        </p:nvSpPr>
        <p:spPr>
          <a:xfrm>
            <a:off x="15794078" y="3927843"/>
            <a:ext cx="104689" cy="101008"/>
          </a:xfrm>
          <a:prstGeom prst="diamond">
            <a:avLst/>
          </a:prstGeom>
          <a:noFill/>
          <a:ln w="25400" cap="flat">
            <a:solidFill>
              <a:srgbClr val="8F909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5935790" y="3427778"/>
            <a:ext cx="742696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cs typeface="Segoe UI" panose="020B0502040204020203" pitchFamily="34" charset="0"/>
              </a:rPr>
              <a:t>Введен в эксплуатацию после 1 января 2021 г.</a:t>
            </a:r>
          </a:p>
        </p:txBody>
      </p:sp>
      <p:sp>
        <p:nvSpPr>
          <p:cNvPr id="45" name="Ромб 44"/>
          <p:cNvSpPr/>
          <p:nvPr/>
        </p:nvSpPr>
        <p:spPr>
          <a:xfrm>
            <a:off x="9116698" y="10664942"/>
            <a:ext cx="192038" cy="199537"/>
          </a:xfrm>
          <a:prstGeom prst="diamond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9275023" y="10764711"/>
            <a:ext cx="534623" cy="0"/>
          </a:xfrm>
          <a:prstGeom prst="line">
            <a:avLst/>
          </a:prstGeom>
          <a:noFill/>
          <a:ln w="28575" cap="flat">
            <a:solidFill>
              <a:srgbClr val="8F909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7" name="Ромб 46"/>
          <p:cNvSpPr/>
          <p:nvPr/>
        </p:nvSpPr>
        <p:spPr>
          <a:xfrm>
            <a:off x="9809646" y="10714207"/>
            <a:ext cx="104689" cy="101008"/>
          </a:xfrm>
          <a:prstGeom prst="diamond">
            <a:avLst/>
          </a:prstGeom>
          <a:noFill/>
          <a:ln w="25400" cap="flat">
            <a:solidFill>
              <a:srgbClr val="8F909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0415245" y="10478016"/>
            <a:ext cx="1274362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/>
              <a:t>Наличие соглашения о намерениях по реализации НИП, заключенного между </a:t>
            </a:r>
            <a:r>
              <a:rPr lang="ru-RU" sz="4400" dirty="0" smtClean="0"/>
              <a:t>ВОИВ </a:t>
            </a:r>
            <a:r>
              <a:rPr lang="ru-RU" sz="4400" dirty="0"/>
              <a:t>субъекта РФ и потенциальным инвестором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3862272" y="6043915"/>
            <a:ext cx="1033614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cs typeface="Segoe UI" panose="020B0502040204020203" pitchFamily="34" charset="0"/>
              </a:rPr>
              <a:t>Наличие объектов инфраструктуры, необходимых для реализации НИП</a:t>
            </a:r>
          </a:p>
        </p:txBody>
      </p:sp>
      <p:pic>
        <p:nvPicPr>
          <p:cNvPr id="25" name="Picture 2" descr="https://xn----7sbabhohxapc5afdffe2bcut4f.xn--80adxhks/wp-content/uploads/2020/07/img_45584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1124" y="247606"/>
            <a:ext cx="2090462" cy="209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s://img.flaticon.com/icons/png/512/69/69765.png?size=1200x630f&amp;pad=10,10,10,10&amp;ext=png&amp;bg=FFFFFFF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1" r="22092"/>
          <a:stretch/>
        </p:blipFill>
        <p:spPr bwMode="auto">
          <a:xfrm>
            <a:off x="12541437" y="2575249"/>
            <a:ext cx="2361916" cy="226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ttps://img2.freepng.ru/20180403/bdq/kisspng-computer-icons-encapsulated-postscript-road-5ac314e08f8b96.0430317215227343045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22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184" y="4943085"/>
            <a:ext cx="2209968" cy="216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https://1.bp.blogspot.com/-W2u-Rxj9clE/WIoEuGu8v5I/AAAAAAAAAG4/nfeYF96fLJYnh_bu1QZc6xHFhhZAjdNgACLcB/s1600/online.png"/>
          <p:cNvPicPr>
            <a:picLocks noChangeAspect="1" noChangeArrowheads="1"/>
          </p:cNvPicPr>
          <p:nvPr/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560" y="6892382"/>
            <a:ext cx="2790249" cy="279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2" descr="https://www.xn----7sbbfco8accbd9aahvu4v.xn--p1ai/des/dogovo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692" y="9276362"/>
            <a:ext cx="1821962" cy="197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Ромб 31"/>
          <p:cNvSpPr/>
          <p:nvPr/>
        </p:nvSpPr>
        <p:spPr>
          <a:xfrm>
            <a:off x="10836356" y="8740328"/>
            <a:ext cx="192038" cy="199537"/>
          </a:xfrm>
          <a:prstGeom prst="diamond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0987263" y="8845751"/>
            <a:ext cx="534623" cy="0"/>
          </a:xfrm>
          <a:prstGeom prst="line">
            <a:avLst/>
          </a:prstGeom>
          <a:noFill/>
          <a:ln w="28575" cap="flat">
            <a:solidFill>
              <a:srgbClr val="8F909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4" name="Ромб 33"/>
          <p:cNvSpPr/>
          <p:nvPr/>
        </p:nvSpPr>
        <p:spPr>
          <a:xfrm>
            <a:off x="11521886" y="8795247"/>
            <a:ext cx="104689" cy="101008"/>
          </a:xfrm>
          <a:prstGeom prst="diamond">
            <a:avLst/>
          </a:prstGeom>
          <a:noFill/>
          <a:ln w="25400" cap="flat">
            <a:solidFill>
              <a:srgbClr val="8F909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1773513" y="8482344"/>
            <a:ext cx="115892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cs typeface="Segoe UI" panose="020B0502040204020203" pitchFamily="34" charset="0"/>
              </a:rPr>
              <a:t>Соответствие сферам  реализации НИП</a:t>
            </a:r>
          </a:p>
        </p:txBody>
      </p:sp>
      <p:sp>
        <p:nvSpPr>
          <p:cNvPr id="36" name="Ромб 35"/>
          <p:cNvSpPr/>
          <p:nvPr/>
        </p:nvSpPr>
        <p:spPr>
          <a:xfrm>
            <a:off x="12705789" y="6617425"/>
            <a:ext cx="192038" cy="199537"/>
          </a:xfrm>
          <a:prstGeom prst="diamond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12856696" y="6722848"/>
            <a:ext cx="534623" cy="0"/>
          </a:xfrm>
          <a:prstGeom prst="line">
            <a:avLst/>
          </a:prstGeom>
          <a:noFill/>
          <a:ln w="28575" cap="flat">
            <a:solidFill>
              <a:srgbClr val="8F909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9" name="Ромб 38"/>
          <p:cNvSpPr/>
          <p:nvPr/>
        </p:nvSpPr>
        <p:spPr>
          <a:xfrm>
            <a:off x="13391319" y="6672344"/>
            <a:ext cx="104689" cy="101008"/>
          </a:xfrm>
          <a:prstGeom prst="diamond">
            <a:avLst/>
          </a:prstGeom>
          <a:noFill/>
          <a:ln w="25400" cap="flat">
            <a:solidFill>
              <a:srgbClr val="8F909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1626920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1F5F6"/>
            </a:gs>
            <a:gs pos="39444">
              <a:srgbClr val="D4E0E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Прямоугольник 136"/>
          <p:cNvSpPr/>
          <p:nvPr/>
        </p:nvSpPr>
        <p:spPr>
          <a:xfrm rot="2505936">
            <a:off x="-328631" y="410049"/>
            <a:ext cx="4260715" cy="3949430"/>
          </a:xfrm>
          <a:prstGeom prst="rect">
            <a:avLst/>
          </a:prstGeom>
          <a:solidFill>
            <a:schemeClr val="accent6">
              <a:alpha val="54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 rot="2505936">
            <a:off x="11248361" y="191948"/>
            <a:ext cx="4260715" cy="3949430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8" name="Прямоугольник 137"/>
          <p:cNvSpPr/>
          <p:nvPr/>
        </p:nvSpPr>
        <p:spPr>
          <a:xfrm rot="2505936">
            <a:off x="2821434" y="3254214"/>
            <a:ext cx="4260715" cy="3949430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4" name="Прямоугольник 133"/>
          <p:cNvSpPr/>
          <p:nvPr/>
        </p:nvSpPr>
        <p:spPr>
          <a:xfrm rot="2505936">
            <a:off x="213563" y="6207887"/>
            <a:ext cx="4260715" cy="3949430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 rot="2505936">
            <a:off x="5991626" y="6112435"/>
            <a:ext cx="4260715" cy="3949430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5" name="Прямоугольник 84"/>
          <p:cNvSpPr/>
          <p:nvPr/>
        </p:nvSpPr>
        <p:spPr>
          <a:xfrm rot="2496417">
            <a:off x="3609112" y="1216057"/>
            <a:ext cx="8533797" cy="7929986"/>
          </a:xfrm>
          <a:prstGeom prst="rect">
            <a:avLst/>
          </a:prstGeom>
          <a:solidFill>
            <a:srgbClr val="E3EBEE"/>
          </a:solidFill>
          <a:ln w="76200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98902" y="3329968"/>
            <a:ext cx="92640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6000" b="1" dirty="0">
                <a:solidFill>
                  <a:schemeClr val="bg2">
                    <a:lumMod val="75000"/>
                  </a:schemeClr>
                </a:solidFill>
                <a:cs typeface="Segoe UI" pitchFamily="34" charset="0"/>
              </a:rPr>
              <a:t>ОБЪЕКТЫ ИНФРАСТРУКТУРЫ, НЕОБХОДИМЫЕ ДЛЯ РЕАЛИЗАЦИИ НИП</a:t>
            </a:r>
          </a:p>
        </p:txBody>
      </p:sp>
      <p:sp>
        <p:nvSpPr>
          <p:cNvPr id="104" name="Прямоугольник 103"/>
          <p:cNvSpPr/>
          <p:nvPr/>
        </p:nvSpPr>
        <p:spPr>
          <a:xfrm rot="2505936">
            <a:off x="14390263" y="3065611"/>
            <a:ext cx="4260715" cy="3949430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710036" y="5176039"/>
            <a:ext cx="38759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коммунальная инфраструктура</a:t>
            </a:r>
            <a:endParaRPr lang="ru-RU" dirty="0"/>
          </a:p>
        </p:txBody>
      </p:sp>
      <p:sp>
        <p:nvSpPr>
          <p:cNvPr id="109" name="Прямоугольник 108"/>
          <p:cNvSpPr/>
          <p:nvPr/>
        </p:nvSpPr>
        <p:spPr>
          <a:xfrm>
            <a:off x="20632737" y="5183755"/>
            <a:ext cx="35812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n-lt"/>
              </a:rPr>
              <a:t>энергетическая инфраструктура</a:t>
            </a:r>
            <a:endParaRPr lang="ru-RU" dirty="0">
              <a:latin typeface="+mn-lt"/>
            </a:endParaRPr>
          </a:p>
        </p:txBody>
      </p:sp>
      <p:sp>
        <p:nvSpPr>
          <p:cNvPr id="113" name="Прямоугольник 112"/>
          <p:cNvSpPr/>
          <p:nvPr/>
        </p:nvSpPr>
        <p:spPr>
          <a:xfrm rot="2505936">
            <a:off x="14949186" y="8849394"/>
            <a:ext cx="4260715" cy="3949430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 rot="2505936">
            <a:off x="17575655" y="5900407"/>
            <a:ext cx="4260715" cy="3949430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 rot="2505936">
            <a:off x="9154416" y="8963664"/>
            <a:ext cx="4260715" cy="3949430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 rot="2505936">
            <a:off x="20202125" y="2947139"/>
            <a:ext cx="4260715" cy="3949430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 rot="2505936">
            <a:off x="11777645" y="6006420"/>
            <a:ext cx="4260715" cy="3949430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 rot="2505936">
            <a:off x="19359942" y="10315633"/>
            <a:ext cx="4260715" cy="3949430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 rot="2505936">
            <a:off x="17016732" y="108367"/>
            <a:ext cx="4260715" cy="3949430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17413140" y="2357215"/>
            <a:ext cx="36044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n-lt"/>
              </a:rPr>
              <a:t>инженерная инфраструктура</a:t>
            </a:r>
            <a:endParaRPr lang="ru-RU" dirty="0">
              <a:latin typeface="+mn-lt"/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11148403" y="2412443"/>
            <a:ext cx="46546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n-lt"/>
              </a:rPr>
              <a:t>транспортная инфраструктура</a:t>
            </a:r>
            <a:endParaRPr lang="ru-RU" dirty="0">
              <a:latin typeface="+mn-lt"/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19266887" y="12202468"/>
            <a:ext cx="45268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n-lt"/>
              </a:rPr>
              <a:t>индустриальных (промышленных) парков</a:t>
            </a:r>
          </a:p>
        </p:txBody>
      </p:sp>
      <p:sp>
        <p:nvSpPr>
          <p:cNvPr id="126" name="Прямоугольник 125"/>
          <p:cNvSpPr/>
          <p:nvPr/>
        </p:nvSpPr>
        <p:spPr>
          <a:xfrm>
            <a:off x="14776083" y="11074494"/>
            <a:ext cx="47688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инновационных научно-технологических центров</a:t>
            </a:r>
          </a:p>
        </p:txBody>
      </p:sp>
      <p:sp>
        <p:nvSpPr>
          <p:cNvPr id="127" name="Прямоугольник 126"/>
          <p:cNvSpPr/>
          <p:nvPr/>
        </p:nvSpPr>
        <p:spPr>
          <a:xfrm rot="2505936">
            <a:off x="21972560" y="7374902"/>
            <a:ext cx="4260715" cy="3949430"/>
          </a:xfrm>
          <a:prstGeom prst="rect">
            <a:avLst/>
          </a:prstGeom>
          <a:solidFill>
            <a:schemeClr val="accent1">
              <a:alpha val="61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17719308" y="7263278"/>
            <a:ext cx="445599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n-lt"/>
              </a:rPr>
              <a:t>территорий опережающего социально-экономического развития</a:t>
            </a:r>
          </a:p>
        </p:txBody>
      </p:sp>
      <p:sp>
        <p:nvSpPr>
          <p:cNvPr id="129" name="Прямоугольник 128"/>
          <p:cNvSpPr/>
          <p:nvPr/>
        </p:nvSpPr>
        <p:spPr>
          <a:xfrm>
            <a:off x="9425918" y="11239424"/>
            <a:ext cx="40628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n-lt"/>
              </a:rPr>
              <a:t>особых </a:t>
            </a:r>
            <a:r>
              <a:rPr lang="ru-RU" dirty="0" smtClean="0">
                <a:latin typeface="+mn-lt"/>
              </a:rPr>
              <a:t>экономических</a:t>
            </a:r>
          </a:p>
          <a:p>
            <a:r>
              <a:rPr lang="ru-RU" dirty="0" smtClean="0">
                <a:latin typeface="+mn-lt"/>
              </a:rPr>
              <a:t> </a:t>
            </a:r>
            <a:r>
              <a:rPr lang="ru-RU" dirty="0">
                <a:latin typeface="+mn-lt"/>
              </a:rPr>
              <a:t>зон</a:t>
            </a:r>
          </a:p>
        </p:txBody>
      </p:sp>
      <p:sp>
        <p:nvSpPr>
          <p:cNvPr id="130" name="Прямоугольник 129"/>
          <p:cNvSpPr/>
          <p:nvPr/>
        </p:nvSpPr>
        <p:spPr>
          <a:xfrm>
            <a:off x="11683917" y="8592456"/>
            <a:ext cx="47036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n-lt"/>
              </a:rPr>
              <a:t>промышленных технопарков</a:t>
            </a:r>
          </a:p>
        </p:txBody>
      </p:sp>
      <p:sp>
        <p:nvSpPr>
          <p:cNvPr id="131" name="Прямоугольник 130"/>
          <p:cNvSpPr/>
          <p:nvPr/>
        </p:nvSpPr>
        <p:spPr>
          <a:xfrm rot="2505936">
            <a:off x="6531187" y="11896215"/>
            <a:ext cx="4260715" cy="3949430"/>
          </a:xfrm>
          <a:prstGeom prst="rect">
            <a:avLst/>
          </a:prstGeom>
          <a:solidFill>
            <a:schemeClr val="accent6">
              <a:alpha val="54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2" name="Прямоугольник 131"/>
          <p:cNvSpPr/>
          <p:nvPr/>
        </p:nvSpPr>
        <p:spPr>
          <a:xfrm rot="2505936">
            <a:off x="3379341" y="9052052"/>
            <a:ext cx="4260715" cy="3949430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3" name="Прямоугольник 132"/>
          <p:cNvSpPr/>
          <p:nvPr/>
        </p:nvSpPr>
        <p:spPr>
          <a:xfrm rot="2505936">
            <a:off x="735362" y="11984607"/>
            <a:ext cx="4260715" cy="3949430"/>
          </a:xfrm>
          <a:prstGeom prst="rect">
            <a:avLst/>
          </a:prstGeom>
          <a:solidFill>
            <a:schemeClr val="accent1">
              <a:alpha val="4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026" name="Picture 2" descr="https://img2.freepng.ru/20180328/tbe/kisspng-seoul-delhi-master-plan-2021-dwarka-delhi-smart-c-city-5abc5dc6952623.3582021915222942146109.jpg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1105" y="573804"/>
            <a:ext cx="2938721" cy="176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7.pngegg.com/pngimages/432/632/png-clipart-water-electricity-three-utilities-problem-computer-icons-electric-text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9762" y="3244535"/>
            <a:ext cx="2044464" cy="186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berserkon.com/images/tools-svg-technical-1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6401" y="393613"/>
            <a:ext cx="2009667" cy="201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toppng.com/uploads/preview/vector-illustration-of-transmission-towers-carry-electrical-electric-tower-clipart-11563402104ikoyjn6zdh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4148" y="2823963"/>
            <a:ext cx="2451952" cy="250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kolomiitsev.online/image/catalog/newstore_files/Sposobioplati/zavod.png"/>
          <p:cNvPicPr>
            <a:picLocks noChangeAspect="1" noChangeArrowheads="1"/>
          </p:cNvPicPr>
          <p:nvPr/>
        </p:nvPicPr>
        <p:blipFill>
          <a:blip r:embed="rId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1557" y="6079007"/>
            <a:ext cx="2821541" cy="262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tmregister.ru/base/1991/DOC/DOCURUTM/DOC030V4/D03078D2/03078900/0000000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149" y="9117783"/>
            <a:ext cx="2127898" cy="219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foliant-orenburg.ru/wp-content/uploads/2017/03/NDFLSCf-V94.jpg"/>
          <p:cNvPicPr>
            <a:picLocks noChangeAspect="1" noChangeArrowheads="1"/>
          </p:cNvPicPr>
          <p:nvPr/>
        </p:nvPicPr>
        <p:blipFill>
          <a:blip r:embed="rId9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1664" y="8714198"/>
            <a:ext cx="2525912" cy="252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www.pinclipart.com/picdir/big/46-460281_churchill-industrial-zone-is-located-in-an-industrial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85"/>
          <a:stretch/>
        </p:blipFill>
        <p:spPr bwMode="auto">
          <a:xfrm>
            <a:off x="19624589" y="10544938"/>
            <a:ext cx="3148036" cy="1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s://pbs.twimg.com/media/CSFZSxzXAAE6oGl.png"/>
          <p:cNvPicPr>
            <a:picLocks noChangeAspect="1" noChangeArrowheads="1"/>
          </p:cNvPicPr>
          <p:nvPr/>
        </p:nvPicPr>
        <p:blipFill>
          <a:blip r:embed="rId11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0350" y="6025230"/>
            <a:ext cx="2135124" cy="12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 38"/>
          <p:cNvSpPr/>
          <p:nvPr/>
        </p:nvSpPr>
        <p:spPr>
          <a:xfrm rot="2505936">
            <a:off x="22825354" y="7437"/>
            <a:ext cx="4260715" cy="3949430"/>
          </a:xfrm>
          <a:prstGeom prst="rect">
            <a:avLst/>
          </a:prstGeom>
          <a:solidFill>
            <a:srgbClr val="D4E6EE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0313160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1F5F6"/>
            </a:gs>
            <a:gs pos="39444">
              <a:srgbClr val="D4E0E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Прямоугольник 94"/>
          <p:cNvSpPr/>
          <p:nvPr/>
        </p:nvSpPr>
        <p:spPr>
          <a:xfrm rot="2505936">
            <a:off x="7823934" y="5947303"/>
            <a:ext cx="1770809" cy="1639251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054" name="Picture 6" descr="https://static.tildacdn.com/tild3434-6339-4665-b833-643734666330/turiz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003" y="6109970"/>
            <a:ext cx="1266669" cy="126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Прямоугольник 82"/>
          <p:cNvSpPr/>
          <p:nvPr/>
        </p:nvSpPr>
        <p:spPr>
          <a:xfrm rot="2496417">
            <a:off x="-7298424" y="-898395"/>
            <a:ext cx="12376160" cy="10792705"/>
          </a:xfrm>
          <a:prstGeom prst="rect">
            <a:avLst/>
          </a:prstGeom>
          <a:solidFill>
            <a:srgbClr val="E3EBEE"/>
          </a:solidFill>
          <a:ln w="76200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-117368" y="3150285"/>
            <a:ext cx="72172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6000" b="1" dirty="0" smtClean="0">
                <a:solidFill>
                  <a:schemeClr val="bg2">
                    <a:lumMod val="75000"/>
                  </a:schemeClr>
                </a:solidFill>
                <a:latin typeface="+mj-lt"/>
                <a:cs typeface="Segoe UI" pitchFamily="34" charset="0"/>
              </a:rPr>
              <a:t>СФЕРЫ РЕАЛИЗАЦИИ НИП</a:t>
            </a:r>
            <a:endParaRPr lang="ru-RU" altLang="ru-RU" sz="6000" b="1" dirty="0">
              <a:solidFill>
                <a:schemeClr val="bg2">
                  <a:lumMod val="75000"/>
                </a:schemeClr>
              </a:solidFill>
              <a:latin typeface="+mj-lt"/>
              <a:cs typeface="Segoe UI" pitchFamily="34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 rot="2505936">
            <a:off x="7411194" y="806987"/>
            <a:ext cx="1770809" cy="1639251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6568875" y="2338919"/>
            <a:ext cx="39340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dirty="0">
                <a:latin typeface="+mn-lt"/>
              </a:rPr>
              <a:t>сельское хозяйство</a:t>
            </a:r>
          </a:p>
        </p:txBody>
      </p:sp>
      <p:pic>
        <p:nvPicPr>
          <p:cNvPr id="2050" name="Picture 2" descr="https://img2.freepng.ru/20180425/kpw/kisspng-cattle-dairy-farming-agriculture-veterinarian-5ae0b45fc529b9.83606343152467567980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565" y="1063473"/>
            <a:ext cx="1366065" cy="139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Прямоугольник 92"/>
          <p:cNvSpPr/>
          <p:nvPr/>
        </p:nvSpPr>
        <p:spPr>
          <a:xfrm rot="2505936">
            <a:off x="7611927" y="3211634"/>
            <a:ext cx="1770809" cy="1639251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5849875" y="4650405"/>
            <a:ext cx="57038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n-lt"/>
              </a:rPr>
              <a:t>добыча полезных ископаемых </a:t>
            </a: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>(</a:t>
            </a:r>
            <a:r>
              <a:rPr lang="ru-RU" dirty="0">
                <a:latin typeface="+mn-lt"/>
              </a:rPr>
              <a:t>с исключениями)</a:t>
            </a:r>
          </a:p>
        </p:txBody>
      </p:sp>
      <p:pic>
        <p:nvPicPr>
          <p:cNvPr id="2052" name="Picture 4" descr="https://icon-library.com/images/fossil-fuel-icon/fossil-fuel-icon-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298" y="3283962"/>
            <a:ext cx="1591232" cy="159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Прямоугольник 98"/>
          <p:cNvSpPr/>
          <p:nvPr/>
        </p:nvSpPr>
        <p:spPr>
          <a:xfrm>
            <a:off x="6561626" y="7373998"/>
            <a:ext cx="4992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dirty="0">
                <a:latin typeface="+mn-lt"/>
              </a:rPr>
              <a:t>туристская деятельность</a:t>
            </a:r>
          </a:p>
        </p:txBody>
      </p:sp>
      <p:sp>
        <p:nvSpPr>
          <p:cNvPr id="100" name="Прямоугольник 99"/>
          <p:cNvSpPr/>
          <p:nvPr/>
        </p:nvSpPr>
        <p:spPr>
          <a:xfrm rot="2505936">
            <a:off x="8059010" y="8349490"/>
            <a:ext cx="1770809" cy="1639251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6174089" y="9778203"/>
            <a:ext cx="56573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dirty="0">
                <a:latin typeface="+mn-lt"/>
              </a:rPr>
              <a:t>логистическая деятельность</a:t>
            </a:r>
          </a:p>
        </p:txBody>
      </p:sp>
      <p:pic>
        <p:nvPicPr>
          <p:cNvPr id="2056" name="Picture 8" descr="https://icon-library.com/images/img_38938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379" y="8634986"/>
            <a:ext cx="1482738" cy="105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Прямоугольник 108"/>
          <p:cNvSpPr/>
          <p:nvPr/>
        </p:nvSpPr>
        <p:spPr>
          <a:xfrm rot="2505936">
            <a:off x="8059010" y="11084694"/>
            <a:ext cx="1770809" cy="1639251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6600554" y="12354495"/>
            <a:ext cx="5072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dirty="0">
                <a:latin typeface="+mn-lt"/>
              </a:rPr>
              <a:t>жилищное строительство</a:t>
            </a:r>
          </a:p>
        </p:txBody>
      </p:sp>
      <p:sp>
        <p:nvSpPr>
          <p:cNvPr id="128" name="Прямоугольник 127"/>
          <p:cNvSpPr/>
          <p:nvPr/>
        </p:nvSpPr>
        <p:spPr>
          <a:xfrm rot="2505936">
            <a:off x="19916780" y="692544"/>
            <a:ext cx="1770809" cy="1639251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9" name="Прямоугольник 128"/>
          <p:cNvSpPr/>
          <p:nvPr/>
        </p:nvSpPr>
        <p:spPr>
          <a:xfrm rot="2505936">
            <a:off x="19931015" y="5247163"/>
            <a:ext cx="1770809" cy="1639251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17901010" y="2760718"/>
            <a:ext cx="62937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n-lt"/>
              </a:rPr>
              <a:t>по отраслям, относящимся к перспективным экономическим специализациям </a:t>
            </a:r>
            <a:r>
              <a:rPr lang="ru-RU" dirty="0" smtClean="0">
                <a:latin typeface="+mn-lt"/>
              </a:rPr>
              <a:t>субъекта</a:t>
            </a:r>
            <a:endParaRPr lang="ru-RU" dirty="0">
              <a:latin typeface="+mn-lt"/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17842867" y="7361975"/>
            <a:ext cx="66407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обрабатывающие производства, за исключением производства подакцизных товаров</a:t>
            </a:r>
          </a:p>
        </p:txBody>
      </p:sp>
      <p:sp>
        <p:nvSpPr>
          <p:cNvPr id="135" name="Прямоугольник 134"/>
          <p:cNvSpPr/>
          <p:nvPr/>
        </p:nvSpPr>
        <p:spPr>
          <a:xfrm>
            <a:off x="18142851" y="11340981"/>
            <a:ext cx="624114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yandex-sans"/>
              </a:rPr>
              <a:t>строительство или реконструкция автомобильных </a:t>
            </a:r>
            <a:r>
              <a:rPr lang="ru-RU" dirty="0" smtClean="0">
                <a:latin typeface="yandex-sans"/>
              </a:rPr>
              <a:t>дорог в </a:t>
            </a:r>
            <a:r>
              <a:rPr lang="ru-RU" dirty="0">
                <a:latin typeface="yandex-sans"/>
              </a:rPr>
              <a:t>рамках концессионных </a:t>
            </a:r>
            <a:r>
              <a:rPr lang="ru-RU" dirty="0" smtClean="0">
                <a:latin typeface="yandex-sans"/>
              </a:rPr>
              <a:t>соглашений</a:t>
            </a:r>
            <a:endParaRPr lang="ru-RU" dirty="0">
              <a:latin typeface="yandex-sans"/>
            </a:endParaRPr>
          </a:p>
        </p:txBody>
      </p:sp>
      <p:sp>
        <p:nvSpPr>
          <p:cNvPr id="146" name="Прямоугольник 145"/>
          <p:cNvSpPr/>
          <p:nvPr/>
        </p:nvSpPr>
        <p:spPr>
          <a:xfrm rot="2505936">
            <a:off x="13800783" y="5947302"/>
            <a:ext cx="1770809" cy="1639251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8" name="Прямоугольник 147"/>
          <p:cNvSpPr/>
          <p:nvPr/>
        </p:nvSpPr>
        <p:spPr>
          <a:xfrm rot="2505936">
            <a:off x="13388043" y="806986"/>
            <a:ext cx="1770809" cy="1639251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0" name="Прямоугольник 149"/>
          <p:cNvSpPr/>
          <p:nvPr/>
        </p:nvSpPr>
        <p:spPr>
          <a:xfrm rot="2505936">
            <a:off x="13588776" y="3211633"/>
            <a:ext cx="1770809" cy="1639251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2" name="Прямоугольник 151"/>
          <p:cNvSpPr/>
          <p:nvPr/>
        </p:nvSpPr>
        <p:spPr>
          <a:xfrm rot="2505936">
            <a:off x="14035859" y="8349489"/>
            <a:ext cx="1770809" cy="1639251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4" name="Прямоугольник 153"/>
          <p:cNvSpPr/>
          <p:nvPr/>
        </p:nvSpPr>
        <p:spPr>
          <a:xfrm rot="2505936">
            <a:off x="14035859" y="11084693"/>
            <a:ext cx="1770809" cy="1639251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5" name="Прямоугольник 154"/>
          <p:cNvSpPr/>
          <p:nvPr/>
        </p:nvSpPr>
        <p:spPr>
          <a:xfrm rot="2505936">
            <a:off x="20185096" y="9424472"/>
            <a:ext cx="1770809" cy="1639251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058" name="Picture 10" descr="https://img2.freepng.ru/20180517/aq/kisspng-building-real-estate-architectural-engineering-del-5afd89b5ec6830.051170181526565301968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652" y="11109713"/>
            <a:ext cx="2596563" cy="150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" name="Прямоугольник 124"/>
          <p:cNvSpPr/>
          <p:nvPr/>
        </p:nvSpPr>
        <p:spPr>
          <a:xfrm>
            <a:off x="11497168" y="2416613"/>
            <a:ext cx="62436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yandex-sans"/>
              </a:rPr>
              <a:t>жилищно-коммунальное хозяйство</a:t>
            </a:r>
          </a:p>
        </p:txBody>
      </p:sp>
      <p:pic>
        <p:nvPicPr>
          <p:cNvPr id="2060" name="Picture 12" descr="http://crimea-eltech.ru/05-Images/%D0%BE%D1%81%D0%B2%D0%B5%D1%89%D0%B5%D0%BD%D0%B8%D0%B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9872" y="958937"/>
            <a:ext cx="1807149" cy="120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img2.freepng.ru/20180822/eco/kisspng-airplane-mode-flight-training-airline-ticket-2-5b7dface0b58c9.602189511534982862046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1956" y="3406083"/>
            <a:ext cx="1694722" cy="150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" name="Прямоугольник 125"/>
          <p:cNvSpPr/>
          <p:nvPr/>
        </p:nvSpPr>
        <p:spPr>
          <a:xfrm>
            <a:off x="11999661" y="7382160"/>
            <a:ext cx="54304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yandex-sans"/>
              </a:rPr>
              <a:t>транспорт общего пользования</a:t>
            </a:r>
          </a:p>
        </p:txBody>
      </p:sp>
      <p:sp>
        <p:nvSpPr>
          <p:cNvPr id="127" name="Прямоугольник 126"/>
          <p:cNvSpPr/>
          <p:nvPr/>
        </p:nvSpPr>
        <p:spPr>
          <a:xfrm>
            <a:off x="11787989" y="4492310"/>
            <a:ext cx="59542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yandex-sans"/>
              </a:rPr>
              <a:t>строительство аэропортовой инфраструктуры</a:t>
            </a:r>
          </a:p>
        </p:txBody>
      </p:sp>
      <p:sp>
        <p:nvSpPr>
          <p:cNvPr id="132" name="Прямоугольник 131"/>
          <p:cNvSpPr/>
          <p:nvPr/>
        </p:nvSpPr>
        <p:spPr>
          <a:xfrm>
            <a:off x="12058487" y="9917054"/>
            <a:ext cx="59731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yandex-sans"/>
              </a:rPr>
              <a:t>обеспечение электрической энергией, газом и паром</a:t>
            </a:r>
          </a:p>
        </p:txBody>
      </p:sp>
      <p:sp>
        <p:nvSpPr>
          <p:cNvPr id="136" name="Прямоугольник 135"/>
          <p:cNvSpPr/>
          <p:nvPr/>
        </p:nvSpPr>
        <p:spPr>
          <a:xfrm>
            <a:off x="12075005" y="12370829"/>
            <a:ext cx="58620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yandex-sans"/>
              </a:rPr>
              <a:t>дорожное </a:t>
            </a:r>
            <a:r>
              <a:rPr lang="ru-RU" dirty="0">
                <a:latin typeface="yandex-sans"/>
              </a:rPr>
              <a:t>хозяйство с применением механизма </a:t>
            </a:r>
            <a:r>
              <a:rPr lang="ru-RU" dirty="0" smtClean="0">
                <a:latin typeface="yandex-sans"/>
              </a:rPr>
              <a:t>ГЧП</a:t>
            </a:r>
            <a:endParaRPr lang="ru-RU" dirty="0">
              <a:latin typeface="+mn-lt"/>
            </a:endParaRPr>
          </a:p>
        </p:txBody>
      </p:sp>
      <p:pic>
        <p:nvPicPr>
          <p:cNvPr id="2064" name="Picture 16" descr="https://img2.freepng.ru/20180502/ojw/kisspng-airport-bus-train-rapid-transit-vancouver-internat-bus-station-5aea206e8b6898.52935745152529316657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7769" y="6021493"/>
            <a:ext cx="1434219" cy="143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e7.pngegg.com/pngimages/950/279/png-clipart-electricity-electric-power-electrical-energy-computer-icons-power-socket-angle-electronics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690" y="8561296"/>
            <a:ext cx="1291291" cy="139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monettihomes.com/wp-content/uploads/2017/05/bigstock-167892350.jpg"/>
          <p:cNvPicPr>
            <a:picLocks noChangeAspect="1" noChangeArrowheads="1"/>
          </p:cNvPicPr>
          <p:nvPr/>
        </p:nvPicPr>
        <p:blipFill>
          <a:blip r:embed="rId11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7769" y="11202351"/>
            <a:ext cx="1797203" cy="112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https://img2.freepng.ru/20180508/lcq/kisspng-automation-computer-icons-manufacturing-industry-robot-arm-5af19fb2260432.6163385315257844981557.jpg"/>
          <p:cNvPicPr>
            <a:picLocks noChangeAspect="1" noChangeArrowheads="1"/>
          </p:cNvPicPr>
          <p:nvPr/>
        </p:nvPicPr>
        <p:blipFill>
          <a:blip r:embed="rId1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4929" y="5369578"/>
            <a:ext cx="1582608" cy="158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https://e7.pngegg.com/pngimages/146/505/png-clipart-highway-toll-road-computer-icons-rail-transport-road-monochrome-cargo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1866" y="9758867"/>
            <a:ext cx="1242786" cy="108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nko27.ru/upload/iblock/7ab/7aba81f4de33c7af3e82be43522f7032.jpg"/>
          <p:cNvPicPr>
            <a:picLocks noChangeAspect="1" noChangeArrowheads="1"/>
          </p:cNvPicPr>
          <p:nvPr/>
        </p:nvPicPr>
        <p:blipFill>
          <a:blip r:embed="rId14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8611" l="0" r="89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2535" y="868032"/>
            <a:ext cx="1487395" cy="148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BD8E9"/>
      </a:accent1>
      <a:accent2>
        <a:srgbClr val="F3DDDF"/>
      </a:accent2>
      <a:accent3>
        <a:srgbClr val="AD9DA0"/>
      </a:accent3>
      <a:accent4>
        <a:srgbClr val="F8F5F0"/>
      </a:accent4>
      <a:accent5>
        <a:srgbClr val="F1F3F6"/>
      </a:accent5>
      <a:accent6>
        <a:srgbClr val="C4E0E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ctr" defTabSz="8215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ctr" defTabSz="8215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BD8E9"/>
      </a:accent1>
      <a:accent2>
        <a:srgbClr val="F3DDDF"/>
      </a:accent2>
      <a:accent3>
        <a:srgbClr val="AD9DA0"/>
      </a:accent3>
      <a:accent4>
        <a:srgbClr val="F8F5F0"/>
      </a:accent4>
      <a:accent5>
        <a:srgbClr val="F1F3F6"/>
      </a:accent5>
      <a:accent6>
        <a:srgbClr val="C4E0E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ctr" defTabSz="8215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ctr" defTabSz="8215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305</Words>
  <Application>Microsoft Office PowerPoint</Application>
  <PresentationFormat>Произвольный</PresentationFormat>
  <Paragraphs>44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Пудренко Анастасия Константиновна</dc:creator>
  <cp:lastModifiedBy>Конозобко Марина Сергеевна</cp:lastModifiedBy>
  <cp:revision>71</cp:revision>
  <cp:lastPrinted>2021-07-29T23:37:58Z</cp:lastPrinted>
  <dcterms:modified xsi:type="dcterms:W3CDTF">2021-08-11T23:34:48Z</dcterms:modified>
</cp:coreProperties>
</file>