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56" r:id="rId2"/>
    <p:sldId id="487" r:id="rId3"/>
    <p:sldId id="505" r:id="rId4"/>
    <p:sldId id="507" r:id="rId5"/>
    <p:sldId id="534" r:id="rId6"/>
    <p:sldId id="535" r:id="rId7"/>
    <p:sldId id="543" r:id="rId8"/>
    <p:sldId id="512" r:id="rId9"/>
    <p:sldId id="516" r:id="rId10"/>
    <p:sldId id="518" r:id="rId11"/>
    <p:sldId id="524" r:id="rId12"/>
    <p:sldId id="545" r:id="rId13"/>
    <p:sldId id="491" r:id="rId14"/>
    <p:sldId id="539" r:id="rId15"/>
    <p:sldId id="496" r:id="rId16"/>
    <p:sldId id="546" r:id="rId17"/>
  </p:sldIdLst>
  <p:sldSz cx="13442950" cy="75612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C85179A-ADC4-4EF4-982F-4FED34568D1C}">
          <p14:sldIdLst>
            <p14:sldId id="256"/>
            <p14:sldId id="487"/>
            <p14:sldId id="505"/>
            <p14:sldId id="507"/>
            <p14:sldId id="534"/>
            <p14:sldId id="535"/>
            <p14:sldId id="543"/>
            <p14:sldId id="512"/>
          </p14:sldIdLst>
        </p14:section>
        <p14:section name="Раздел без заголовка" id="{441E112A-DD8C-4422-BAF5-26BD3F2F819C}">
          <p14:sldIdLst>
            <p14:sldId id="516"/>
            <p14:sldId id="518"/>
            <p14:sldId id="524"/>
            <p14:sldId id="545"/>
            <p14:sldId id="491"/>
            <p14:sldId id="539"/>
            <p14:sldId id="496"/>
            <p14:sldId id="5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  <p15:guide id="3" orient="horz" pos="2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Т" initials="О" lastIdx="1" clrIdx="0">
    <p:extLst>
      <p:ext uri="{19B8F6BF-5375-455C-9EA6-DF929625EA0E}">
        <p15:presenceInfo xmlns:p15="http://schemas.microsoft.com/office/powerpoint/2012/main" userId="О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32B"/>
    <a:srgbClr val="0000CC"/>
    <a:srgbClr val="225A99"/>
    <a:srgbClr val="8A929F"/>
    <a:srgbClr val="E11C3D"/>
    <a:srgbClr val="EF7519"/>
    <a:srgbClr val="EAEC90"/>
    <a:srgbClr val="F0B84F"/>
    <a:srgbClr val="F19D36"/>
    <a:srgbClr val="BBC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3" autoAdjust="0"/>
    <p:restoredTop sz="99568" autoAdjust="0"/>
  </p:normalViewPr>
  <p:slideViewPr>
    <p:cSldViewPr>
      <p:cViewPr varScale="1">
        <p:scale>
          <a:sx n="93" d="100"/>
          <a:sy n="93" d="100"/>
        </p:scale>
        <p:origin x="114" y="186"/>
      </p:cViewPr>
      <p:guideLst>
        <p:guide orient="horz" pos="2382"/>
        <p:guide pos="4234"/>
        <p:guide orient="horz"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60379590514212"/>
          <c:y val="2.0161759756492509E-2"/>
          <c:w val="0.60446610340463769"/>
          <c:h val="0.837146957532242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9D-4F62-AC9F-16827C91475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9D-4F62-AC9F-16827C91475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9D-4F62-AC9F-16827C9147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Региональные</c:v>
                </c:pt>
                <c:pt idx="1">
                  <c:v>Совместные</c:v>
                </c:pt>
                <c:pt idx="2">
                  <c:v>Федеральные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30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5-49FE-95E1-67BAF41FD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Зарегистрированные заявки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 formatCode="mmm\-yy">
                  <c:v>45261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16</c:v>
                </c:pt>
                <c:pt idx="5">
                  <c:v>18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5-4F76-9479-5BA65EFDA1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Одобренные заявки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 formatCode="mmm\-yy">
                  <c:v>45261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7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5-4F76-9479-5BA65EFDA1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Профинансированные заявки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 formatCode="mmm\-yy">
                  <c:v>45261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95-4F76-9479-5BA65EFDA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3"/>
        <c:axId val="527529432"/>
        <c:axId val="527532672"/>
      </c:barChart>
      <c:catAx>
        <c:axId val="52752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532672"/>
        <c:crosses val="autoZero"/>
        <c:auto val="1"/>
        <c:lblAlgn val="ctr"/>
        <c:lblOffset val="100"/>
        <c:noMultiLvlLbl val="0"/>
      </c:catAx>
      <c:valAx>
        <c:axId val="52753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52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11-4727-9883-4BCF9C38935D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11-4727-9883-4BCF9C3893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11-4727-9883-4BCF9C38935D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11-4727-9883-4BCF9C38935D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124-4C7B-97C3-FC00A30B7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4</c:v>
                </c:pt>
                <c:pt idx="2">
                  <c:v>2</c:v>
                </c:pt>
                <c:pt idx="3">
                  <c:v>7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0-47C5-9D38-32B3E9571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6400" cy="49839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6"/>
            <a:ext cx="2946400" cy="49839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7A7A8A49-F78A-4AF5-A7DF-860085F86397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247"/>
            <a:ext cx="2946400" cy="498395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7"/>
            <a:ext cx="2946400" cy="498395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E007CF28-F50B-4D56-8CD3-2B5E0426A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6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9EAA08EB-6912-4DEC-81F0-3F98290E1143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0727" tIns="45363" rIns="90727" bIns="453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62525AF3-5B82-4EF1-A333-4CB047472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8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5AF3-5B82-4EF1-A333-4CB0474723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2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16FB9-698B-4325-96B1-E148C77B1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0369" y="1237457"/>
            <a:ext cx="10082213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64A846-89D9-4C53-9025-EAF912DF1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369" y="3971414"/>
            <a:ext cx="10082213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5D510-01FE-47A8-9565-1A58BBA6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5DAF-BF23-40F5-B412-604D7F44C3DC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E4B981-8205-43E9-94DF-233415C4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22964F-B9A7-48D8-9B13-1A659641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49BE-5A67-4541-A88B-986E5A7D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5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2A3D3-5DBF-4668-A3CE-D0AE4EA3B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F934CA-FC7E-45E2-9F3F-C6606791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7ECB1-79D5-4D0D-83D3-520EB71F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124F-3518-424A-81F1-46AEA4EFB57C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5C862-3D6E-4939-9858-2ADF9775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EFF5F2-9794-4BEF-83FD-472FC7A4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49BE-5A67-4541-A88B-986E5A7D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5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729B93-DE99-4CBA-913A-7194C56A0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20111" y="402567"/>
            <a:ext cx="2898636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CFA4EB-11B7-4738-8165-6CB0F7176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4203" y="402567"/>
            <a:ext cx="8527871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354EB8-05FE-4352-A00F-0D29A363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8AB3-3FF3-4E61-A2C5-CE08ECFEEA40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BF764-E501-45FF-BB56-57BA9BAD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EC7C1-13A2-453E-B072-A8481431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49BE-5A67-4541-A88B-986E5A7D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6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2354" y="840141"/>
            <a:ext cx="8693907" cy="91427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0"/>
          </p:nvPr>
        </p:nvSpPr>
        <p:spPr>
          <a:xfrm>
            <a:off x="1204265" y="2196618"/>
            <a:ext cx="10640002" cy="4500001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883328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0739-D725-4777-BD1D-EBFBED28D8A8}" type="datetime1">
              <a:rPr lang="ru-RU" smtClean="0"/>
              <a:t>07.02.2024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48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6F3C5-FCB7-4E0A-87E5-B2BB775A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7E92D-E7C1-4B5B-9741-C7AD3BC1D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C2388C-F062-44FC-9F4A-2D6E2923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1EE2-5B6B-4949-940E-3BA5F327B5F8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146D2-85FF-429E-A232-36A21F98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B9822-5CCF-4B27-BCF7-4E72DE00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49BE-5A67-4541-A88B-986E5A7D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9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1EA3E-A782-4EE4-A467-FF8B775B9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01" y="1885066"/>
            <a:ext cx="11594544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59C07-468A-43F7-B420-FDBAA67BB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201" y="5060096"/>
            <a:ext cx="11594544" cy="165402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5CDF86-DBB8-4803-96BF-4A0F9900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74A6-CCE6-491B-B184-736F9C46FFD4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BCF2D0-8F73-4FAA-BC2D-96DEC946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2557B8-A668-4410-B9D0-114A579F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49BE-5A67-4541-A88B-986E5A7D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3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50AFB-F73D-4C99-8D0D-CCFAF3ED7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C2D25-258E-4141-9001-70F2C231D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4203" y="2012836"/>
            <a:ext cx="5713254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CC4FBD-932B-4C1B-B03C-CE04E61F8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5493" y="2012836"/>
            <a:ext cx="5713254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A94EA7-4489-4CA4-A7A8-85B084EF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08D6-E96D-4E21-A64D-2F1D846C17F0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93AB13-4220-4E77-9127-9DBAEA23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1D38B7-C31B-49DC-BD77-91D7BBA8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49BE-5A67-4541-A88B-986E5A7D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E8621-9D04-4DFE-9BFB-BE50C2CE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54" y="402568"/>
            <a:ext cx="11594544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0E56B-6E4D-4671-B9BA-2D75293F5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955" y="1853560"/>
            <a:ext cx="5686997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F3A6CE-1350-42BF-8100-E4260D922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E73F38-F7D5-463C-A0EE-BC934F9DE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5493" y="1853560"/>
            <a:ext cx="5715005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DB5A77-3860-40E0-9444-4B907BB9E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1CE56D-A45D-4588-A701-DCC967B0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DBE0-70B2-4F8B-8E52-2D200889D65D}" type="datetime1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AFFD71-3536-4BED-9B99-E38B4409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39AA1A-EEF6-4539-AB9B-F87BFE50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49BE-5A67-4541-A88B-986E5A7D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9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601BE-1D24-4AD8-831D-AA5EB44B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D5658E-23A6-4C66-AF71-30AF2FAF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17CF-18B9-476E-B126-7C8E48D66CB7}" type="datetime1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382A16-CD22-46C1-8BDD-6EE42DF8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620EDD-8B91-462B-978D-436F6548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49BE-5A67-4541-A88B-986E5A7D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8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17ADB9-542D-494A-AADB-69CB03BC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298-CAC0-4EE5-9BA4-121B2724BE1C}" type="datetime1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754FBD-25B1-453B-A9A8-E9FFDD6E3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E9380-F95E-42BC-A54E-BFDE853A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49BE-5A67-4541-A88B-986E5A7D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3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D7505-AA2A-4D8A-ADA5-22016A5F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56801-1980-42DA-8366-3402D1A48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5" y="1088682"/>
            <a:ext cx="6805493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183A3F-ACE5-4FF9-B878-F776C057C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6694E9-AB13-404F-969E-C505D50C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F763-75E3-426A-889D-96142CA4BABA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1D9838-CA72-4AF0-8FA0-B7E37674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970B8D-9785-4845-8488-5579973A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49BE-5A67-4541-A88B-986E5A7D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8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AB94A-B3CD-4BDA-B5F0-723AE2C01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CF2921-8548-4279-A435-DF4544CEF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15005" y="1088682"/>
            <a:ext cx="6805493" cy="537339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7AEED7-4E51-4438-BDBF-2CF88A6EE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5C7AE3-346D-450F-8096-3FD43663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170B-D8D3-420A-A9B4-9BDF48D2AED2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4D83F4-62BF-4A1D-AEBB-2190CE11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015F1D-F797-4416-BEE1-51A83E5C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49BE-5A67-4541-A88B-986E5A7D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7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1F1AA-5C87-4262-BFD2-9B40E1BE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203" y="402568"/>
            <a:ext cx="11594544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254421-F37C-4565-AC36-5C7F80BA6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203" y="2012836"/>
            <a:ext cx="11594544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63FE-F128-4D1D-A4E6-A6A99929F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203" y="7008171"/>
            <a:ext cx="3024664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8CDFF-7CFB-465C-B2AD-68DEB968FEE1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D86BE-F539-440C-A9B5-E53D7770C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52977" y="7008171"/>
            <a:ext cx="4536996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F25D4-1918-46D6-BB4D-FDB56D3F1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4083" y="7008171"/>
            <a:ext cx="3024664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49BE-5A67-4541-A88B-986E5A7D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5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60" r:id="rId12"/>
    <p:sldLayoutId id="2147483761" r:id="rId13"/>
  </p:sldLayoutIdLst>
  <p:hf hdr="0" ftr="0" dt="0"/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12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30.png"/><Relationship Id="rId5" Type="http://schemas.openxmlformats.org/officeDocument/2006/relationships/image" Target="../media/image20.png"/><Relationship Id="rId10" Type="http://schemas.openxmlformats.org/officeDocument/2006/relationships/image" Target="../media/image29.jpeg"/><Relationship Id="rId4" Type="http://schemas.openxmlformats.org/officeDocument/2006/relationships/image" Target="../media/image19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12" Type="http://schemas.openxmlformats.org/officeDocument/2006/relationships/image" Target="../media/image3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37.jpeg"/><Relationship Id="rId5" Type="http://schemas.openxmlformats.org/officeDocument/2006/relationships/image" Target="../media/image20.png"/><Relationship Id="rId10" Type="http://schemas.openxmlformats.org/officeDocument/2006/relationships/image" Target="../media/image36.jpeg"/><Relationship Id="rId4" Type="http://schemas.openxmlformats.org/officeDocument/2006/relationships/image" Target="../media/image19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12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43.png"/><Relationship Id="rId5" Type="http://schemas.openxmlformats.org/officeDocument/2006/relationships/image" Target="../media/image20.png"/><Relationship Id="rId10" Type="http://schemas.openxmlformats.org/officeDocument/2006/relationships/image" Target="../media/image42.jpeg"/><Relationship Id="rId4" Type="http://schemas.openxmlformats.org/officeDocument/2006/relationships/image" Target="../media/image19.pn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12" Type="http://schemas.openxmlformats.org/officeDocument/2006/relationships/image" Target="../media/image5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49.jpg"/><Relationship Id="rId5" Type="http://schemas.openxmlformats.org/officeDocument/2006/relationships/image" Target="../media/image20.png"/><Relationship Id="rId10" Type="http://schemas.openxmlformats.org/officeDocument/2006/relationships/image" Target="../media/image48.jpeg"/><Relationship Id="rId4" Type="http://schemas.openxmlformats.org/officeDocument/2006/relationships/image" Target="../media/image19.pn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5F888F-DFA9-42B8-80D8-3CF59CC9D76C}"/>
              </a:ext>
            </a:extLst>
          </p:cNvPr>
          <p:cNvSpPr txBox="1"/>
          <p:nvPr/>
        </p:nvSpPr>
        <p:spPr>
          <a:xfrm>
            <a:off x="0" y="1692341"/>
            <a:ext cx="13442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Некоммерческая организация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«Фонд развития промышленности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Хабаровского края»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30FFF7-B1C5-4AAE-9897-4EDF69832046}"/>
              </a:ext>
            </a:extLst>
          </p:cNvPr>
          <p:cNvSpPr/>
          <p:nvPr/>
        </p:nvSpPr>
        <p:spPr>
          <a:xfrm>
            <a:off x="7405" y="6682267"/>
            <a:ext cx="13442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г. Хабаровск, 14 декабря 2023 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63DBF-F4C7-482D-9FB1-833D7796957B}"/>
              </a:ext>
            </a:extLst>
          </p:cNvPr>
          <p:cNvSpPr txBox="1"/>
          <p:nvPr/>
        </p:nvSpPr>
        <p:spPr>
          <a:xfrm>
            <a:off x="3105127" y="4406915"/>
            <a:ext cx="800895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>
              <a:spcAft>
                <a:spcPts val="600"/>
              </a:spcAft>
            </a:pPr>
            <a:r>
              <a:rPr lang="ru-RU" sz="2000" dirty="0"/>
              <a:t>Фонд создан 8 декабря 2017 года для финансирования региональных проектов и увеличения инвестиционной активности.</a:t>
            </a:r>
          </a:p>
          <a:p>
            <a:pPr indent="450000" algn="just">
              <a:spcAft>
                <a:spcPts val="600"/>
              </a:spcAft>
            </a:pPr>
            <a:r>
              <a:rPr lang="ru-RU" sz="2000" dirty="0"/>
              <a:t>Полномочия и функции учредителя осуществляет министерство промышленности и торговли Хабаровского края в соответствии с распоряжением Правительства Хабаровского края от 19.09.2017 № 665-рп.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6104C3-7506-443F-903F-F209F0DA4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34" y="191253"/>
            <a:ext cx="1522363" cy="7257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A0167A-C683-4BBA-05FD-34A0540C60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4125" r="55426" b="4125"/>
          <a:stretch/>
        </p:blipFill>
        <p:spPr>
          <a:xfrm>
            <a:off x="1320725" y="3473883"/>
            <a:ext cx="1656230" cy="26186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6104C3-7506-443F-903F-F209F0DA4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34" y="191253"/>
            <a:ext cx="1522363" cy="725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10F1B-6871-4797-9F0D-764D52FC82F3}"/>
              </a:ext>
            </a:extLst>
          </p:cNvPr>
          <p:cNvSpPr txBox="1"/>
          <p:nvPr/>
        </p:nvSpPr>
        <p:spPr>
          <a:xfrm>
            <a:off x="240575" y="1921358"/>
            <a:ext cx="10117404" cy="431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1) предоставление некачественного комплекта документов - </a:t>
            </a:r>
            <a:r>
              <a:rPr lang="ru-RU" sz="3600" b="1" dirty="0">
                <a:solidFill>
                  <a:srgbClr val="00B050"/>
                </a:solidFill>
              </a:rPr>
              <a:t>30</a:t>
            </a:r>
            <a:r>
              <a:rPr lang="ru-RU" sz="2800" dirty="0"/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2) отсутствие обеспечения возвратности займа - </a:t>
            </a:r>
            <a:r>
              <a:rPr lang="ru-RU" sz="3600" b="1" dirty="0">
                <a:solidFill>
                  <a:srgbClr val="00B050"/>
                </a:solidFill>
              </a:rPr>
              <a:t>4</a:t>
            </a:r>
            <a:r>
              <a:rPr lang="ru-RU" sz="2800" dirty="0"/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3) выявление несоответствий критериям отбора проектов</a:t>
            </a:r>
          </a:p>
          <a:p>
            <a:pPr>
              <a:lnSpc>
                <a:spcPts val="2000"/>
              </a:lnSpc>
            </a:pPr>
            <a:r>
              <a:rPr lang="ru-RU" sz="2800" dirty="0"/>
              <a:t>для финансирования - </a:t>
            </a:r>
            <a:r>
              <a:rPr lang="ru-RU" sz="3600" b="1" dirty="0">
                <a:solidFill>
                  <a:srgbClr val="00B050"/>
                </a:solidFill>
              </a:rPr>
              <a:t>2</a:t>
            </a:r>
            <a:r>
              <a:rPr lang="ru-RU" sz="2800" dirty="0"/>
              <a:t>;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800" dirty="0"/>
              <a:t>4) утрата актуальности в получении займа (отказ) - </a:t>
            </a:r>
            <a:r>
              <a:rPr lang="ru-RU" sz="3600" b="1" dirty="0">
                <a:solidFill>
                  <a:srgbClr val="00B050"/>
                </a:solidFill>
              </a:rPr>
              <a:t>7</a:t>
            </a:r>
            <a:r>
              <a:rPr lang="ru-RU" sz="2800" dirty="0"/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5) федеральные проекты (причина отказа неизвестна) - </a:t>
            </a:r>
            <a:r>
              <a:rPr lang="ru-RU" sz="3600" b="1" dirty="0">
                <a:solidFill>
                  <a:srgbClr val="00B050"/>
                </a:solidFill>
              </a:rPr>
              <a:t>21</a:t>
            </a:r>
            <a:r>
              <a:rPr lang="ru-RU" sz="2800" dirty="0"/>
              <a:t>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4F040DB-1557-3899-F9E0-DB3E5FA72DAF}"/>
              </a:ext>
            </a:extLst>
          </p:cNvPr>
          <p:cNvSpPr txBox="1">
            <a:spLocks/>
          </p:cNvSpPr>
          <p:nvPr/>
        </p:nvSpPr>
        <p:spPr>
          <a:xfrm>
            <a:off x="0" y="200034"/>
            <a:ext cx="11953659" cy="708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8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ФРП ХАБАРОВСКОГО КРАЯ НА ПОЛУЧЕНИЕ ЗАЙМА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3B25C-FD05-E2F3-C855-2F05658623B3}"/>
              </a:ext>
            </a:extLst>
          </p:cNvPr>
          <p:cNvSpPr txBox="1"/>
          <p:nvPr/>
        </p:nvSpPr>
        <p:spPr>
          <a:xfrm>
            <a:off x="813344" y="1145889"/>
            <a:ext cx="1181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причины прекращения работы над заявками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5AAA2C1C-4F62-ACC1-35D2-E08B27241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390503"/>
              </p:ext>
            </p:extLst>
          </p:nvPr>
        </p:nvGraphicFramePr>
        <p:xfrm>
          <a:off x="8687060" y="2322591"/>
          <a:ext cx="4777205" cy="454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306BD2A-5534-3592-5BB0-05A687EF1BFB}"/>
              </a:ext>
            </a:extLst>
          </p:cNvPr>
          <p:cNvSpPr txBox="1"/>
          <p:nvPr/>
        </p:nvSpPr>
        <p:spPr>
          <a:xfrm>
            <a:off x="600625" y="2624162"/>
            <a:ext cx="7993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(истечение сроков предоставления документов и отработки замечаний)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57DB17-5AED-FA8B-71C4-50E095D63398}"/>
              </a:ext>
            </a:extLst>
          </p:cNvPr>
          <p:cNvSpPr txBox="1"/>
          <p:nvPr/>
        </p:nvSpPr>
        <p:spPr>
          <a:xfrm>
            <a:off x="586069" y="3417016"/>
            <a:ext cx="7993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(невозможность получить банковскую гарантию)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F83D8-1796-6592-F95E-C4A16C16EE91}"/>
              </a:ext>
            </a:extLst>
          </p:cNvPr>
          <p:cNvSpPr txBox="1"/>
          <p:nvPr/>
        </p:nvSpPr>
        <p:spPr>
          <a:xfrm>
            <a:off x="600625" y="4443621"/>
            <a:ext cx="7993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(неустойчивое финансовое положение)</a:t>
            </a:r>
          </a:p>
        </p:txBody>
      </p:sp>
    </p:spTree>
    <p:extLst>
      <p:ext uri="{BB962C8B-B14F-4D97-AF65-F5344CB8AC3E}">
        <p14:creationId xmlns:p14="http://schemas.microsoft.com/office/powerpoint/2010/main" val="213867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58A150C3-02F2-403C-B9A1-D36940590686}"/>
              </a:ext>
            </a:extLst>
          </p:cNvPr>
          <p:cNvSpPr txBox="1">
            <a:spLocks/>
          </p:cNvSpPr>
          <p:nvPr/>
        </p:nvSpPr>
        <p:spPr>
          <a:xfrm>
            <a:off x="744645" y="48031"/>
            <a:ext cx="11953659" cy="708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8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ПРОММАШ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95623" y="678388"/>
            <a:ext cx="102595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этап модернизации действующего промышленного производства запасных частей и деталей для двигателей внутреннего сгорания крупной карьерной техники на Дальнем Востоке России</a:t>
            </a:r>
          </a:p>
        </p:txBody>
      </p:sp>
      <p:sp>
        <p:nvSpPr>
          <p:cNvPr id="38" name="Скругленный прямоугольник 5">
            <a:extLst>
              <a:ext uri="{FF2B5EF4-FFF2-40B4-BE49-F238E27FC236}">
                <a16:creationId xmlns:a16="http://schemas.microsoft.com/office/drawing/2014/main" id="{43DB8576-F078-48E6-A2B6-95A1230FEAC7}"/>
              </a:ext>
            </a:extLst>
          </p:cNvPr>
          <p:cNvSpPr/>
          <p:nvPr/>
        </p:nvSpPr>
        <p:spPr>
          <a:xfrm>
            <a:off x="572739" y="1554565"/>
            <a:ext cx="12457729" cy="96986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151D9-2E7C-45DE-8522-0EE723B9F13C}"/>
              </a:ext>
            </a:extLst>
          </p:cNvPr>
          <p:cNvSpPr txBox="1"/>
          <p:nvPr/>
        </p:nvSpPr>
        <p:spPr>
          <a:xfrm>
            <a:off x="7013605" y="1677231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Выручка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74,1 млн 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4060BA5-5839-46DF-A603-7C7B9F5D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963" y="1569958"/>
            <a:ext cx="648090" cy="64809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25B861C-D13D-47FB-8CE5-3B777665DA3A}"/>
              </a:ext>
            </a:extLst>
          </p:cNvPr>
          <p:cNvSpPr txBox="1"/>
          <p:nvPr/>
        </p:nvSpPr>
        <p:spPr>
          <a:xfrm>
            <a:off x="10819031" y="2149689"/>
            <a:ext cx="2362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2" name="Picture 2" descr="Кэшбэк бесплатная иконка">
            <a:extLst>
              <a:ext uri="{FF2B5EF4-FFF2-40B4-BE49-F238E27FC236}">
                <a16:creationId xmlns:a16="http://schemas.microsoft.com/office/drawing/2014/main" id="{2F144D95-60CC-47FA-96D8-D774595A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2" y="1702478"/>
            <a:ext cx="715130" cy="71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27A1C2B-CBA2-4AB0-9F85-228309C18353}"/>
              </a:ext>
            </a:extLst>
          </p:cNvPr>
          <p:cNvSpPr txBox="1"/>
          <p:nvPr/>
        </p:nvSpPr>
        <p:spPr>
          <a:xfrm>
            <a:off x="9401589" y="1715315"/>
            <a:ext cx="1521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24,9 млн ₽</a:t>
            </a: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0057CD-E462-4C56-B615-367C252E48EE}"/>
              </a:ext>
            </a:extLst>
          </p:cNvPr>
          <p:cNvSpPr txBox="1"/>
          <p:nvPr/>
        </p:nvSpPr>
        <p:spPr>
          <a:xfrm>
            <a:off x="1349825" y="1513333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Заём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 ХК – 20,0 млн ₽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 – 0 млн 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096C0F9-5694-4A20-A8CA-560CE143F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982" y="1637878"/>
            <a:ext cx="810844" cy="81084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3AAC957-AE98-4480-BF93-FF13F50D2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94" y="1563642"/>
            <a:ext cx="925373" cy="92537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B79C1BA-04CD-43EE-9601-04247FFA89FF}"/>
              </a:ext>
            </a:extLst>
          </p:cNvPr>
          <p:cNvSpPr txBox="1"/>
          <p:nvPr/>
        </p:nvSpPr>
        <p:spPr>
          <a:xfrm>
            <a:off x="4559898" y="1577831"/>
            <a:ext cx="1795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Внебюджет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 млн 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" descr="Налоги бесплатно иконка">
            <a:extLst>
              <a:ext uri="{FF2B5EF4-FFF2-40B4-BE49-F238E27FC236}">
                <a16:creationId xmlns:a16="http://schemas.microsoft.com/office/drawing/2014/main" id="{061BBDE5-92BE-4245-AB33-DF88E724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55" y="1711339"/>
            <a:ext cx="682403" cy="6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4CEA86-1F98-CF23-0530-EFC723A951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40" y="3001332"/>
            <a:ext cx="3374774" cy="21825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084C25-03ED-2E3B-2FD4-B993B9E8E3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23" y="3001332"/>
            <a:ext cx="3022101" cy="21825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29CCC16-E4F9-6DB7-76DA-F733ED2620A5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381" y="5374849"/>
            <a:ext cx="3108571" cy="199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DD9B28-B3A3-6812-7958-D3FD3D87B6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84" y="5383790"/>
            <a:ext cx="2731701" cy="19973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9429DA1-A8B3-AC67-D5B5-BD419FAACAD7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4433" y="2962167"/>
            <a:ext cx="2996055" cy="21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6DF601-87A8-5D88-E5F9-B419B899956A}"/>
              </a:ext>
            </a:extLst>
          </p:cNvPr>
          <p:cNvSpPr txBox="1"/>
          <p:nvPr/>
        </p:nvSpPr>
        <p:spPr>
          <a:xfrm>
            <a:off x="1180787" y="2566990"/>
            <a:ext cx="1301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Место реализации проекта: Хабаровский край, Хабаровский район, с. Тополево, ул. Центральная, 2.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A223DD-B8F7-C44C-0E77-1194B1E527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34" y="36111"/>
            <a:ext cx="1522363" cy="72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7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58A150C3-02F2-403C-B9A1-D36940590686}"/>
              </a:ext>
            </a:extLst>
          </p:cNvPr>
          <p:cNvSpPr txBox="1">
            <a:spLocks/>
          </p:cNvSpPr>
          <p:nvPr/>
        </p:nvSpPr>
        <p:spPr>
          <a:xfrm>
            <a:off x="744645" y="48031"/>
            <a:ext cx="11953659" cy="708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8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ПРОММАШ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95623" y="678388"/>
            <a:ext cx="102595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этап модернизации действующего промышленного производства запасных частей и деталей для двигателей внутреннего сгорания крупной карьерной техники на Дальнем Востоке России</a:t>
            </a:r>
          </a:p>
        </p:txBody>
      </p:sp>
      <p:sp>
        <p:nvSpPr>
          <p:cNvPr id="38" name="Скругленный прямоугольник 5">
            <a:extLst>
              <a:ext uri="{FF2B5EF4-FFF2-40B4-BE49-F238E27FC236}">
                <a16:creationId xmlns:a16="http://schemas.microsoft.com/office/drawing/2014/main" id="{43DB8576-F078-48E6-A2B6-95A1230FEAC7}"/>
              </a:ext>
            </a:extLst>
          </p:cNvPr>
          <p:cNvSpPr/>
          <p:nvPr/>
        </p:nvSpPr>
        <p:spPr>
          <a:xfrm>
            <a:off x="572739" y="1554565"/>
            <a:ext cx="12457729" cy="96986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151D9-2E7C-45DE-8522-0EE723B9F13C}"/>
              </a:ext>
            </a:extLst>
          </p:cNvPr>
          <p:cNvSpPr txBox="1"/>
          <p:nvPr/>
        </p:nvSpPr>
        <p:spPr>
          <a:xfrm>
            <a:off x="7013605" y="1677231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Выручка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 млн 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4060BA5-5839-46DF-A603-7C7B9F5D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963" y="1569958"/>
            <a:ext cx="648090" cy="64809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25B861C-D13D-47FB-8CE5-3B777665DA3A}"/>
              </a:ext>
            </a:extLst>
          </p:cNvPr>
          <p:cNvSpPr txBox="1"/>
          <p:nvPr/>
        </p:nvSpPr>
        <p:spPr>
          <a:xfrm>
            <a:off x="10819031" y="2149689"/>
            <a:ext cx="2362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2" name="Picture 2" descr="Кэшбэк бесплатная иконка">
            <a:extLst>
              <a:ext uri="{FF2B5EF4-FFF2-40B4-BE49-F238E27FC236}">
                <a16:creationId xmlns:a16="http://schemas.microsoft.com/office/drawing/2014/main" id="{2F144D95-60CC-47FA-96D8-D774595A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2" y="1702478"/>
            <a:ext cx="715130" cy="71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27A1C2B-CBA2-4AB0-9F85-228309C18353}"/>
              </a:ext>
            </a:extLst>
          </p:cNvPr>
          <p:cNvSpPr txBox="1"/>
          <p:nvPr/>
        </p:nvSpPr>
        <p:spPr>
          <a:xfrm>
            <a:off x="9401589" y="1715315"/>
            <a:ext cx="1521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млн ₽</a:t>
            </a: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0057CD-E462-4C56-B615-367C252E48EE}"/>
              </a:ext>
            </a:extLst>
          </p:cNvPr>
          <p:cNvSpPr txBox="1"/>
          <p:nvPr/>
        </p:nvSpPr>
        <p:spPr>
          <a:xfrm>
            <a:off x="1349825" y="1513333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Заём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 ХК – 20,0 млн ₽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 – 0 млн 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096C0F9-5694-4A20-A8CA-560CE143F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982" y="1637878"/>
            <a:ext cx="810844" cy="81084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3AAC957-AE98-4480-BF93-FF13F50D2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94" y="1563642"/>
            <a:ext cx="925373" cy="92537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B79C1BA-04CD-43EE-9601-04247FFA89FF}"/>
              </a:ext>
            </a:extLst>
          </p:cNvPr>
          <p:cNvSpPr txBox="1"/>
          <p:nvPr/>
        </p:nvSpPr>
        <p:spPr>
          <a:xfrm>
            <a:off x="4559898" y="1577831"/>
            <a:ext cx="1795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Внебюджет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млн 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" descr="Налоги бесплатно иконка">
            <a:extLst>
              <a:ext uri="{FF2B5EF4-FFF2-40B4-BE49-F238E27FC236}">
                <a16:creationId xmlns:a16="http://schemas.microsoft.com/office/drawing/2014/main" id="{061BBDE5-92BE-4245-AB33-DF88E724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55" y="1711339"/>
            <a:ext cx="682403" cy="6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6DF601-87A8-5D88-E5F9-B419B899956A}"/>
              </a:ext>
            </a:extLst>
          </p:cNvPr>
          <p:cNvSpPr txBox="1"/>
          <p:nvPr/>
        </p:nvSpPr>
        <p:spPr>
          <a:xfrm>
            <a:off x="1148726" y="2588296"/>
            <a:ext cx="1301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Место реализации проекта: Хабаровский край, Хабаровский район, с. Тополево, ул. Центральная, 2.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A223DD-B8F7-C44C-0E77-1194B1E527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34" y="36111"/>
            <a:ext cx="1522363" cy="7257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5B806F-8C34-0F14-44B3-68E2F07144A8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24" y="2948986"/>
            <a:ext cx="4248590" cy="2553502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665F6E-60A8-1B20-FCE9-A58052033493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2" y="3060510"/>
            <a:ext cx="3749887" cy="2211370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E86F3B-45AA-19CE-8373-2071D3529D64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99" y="2968602"/>
            <a:ext cx="4030269" cy="2439079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A21FDE3-8DC0-57F3-EA98-1B6AA941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2" y="5430483"/>
            <a:ext cx="3295092" cy="2074237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F704EBA-FCE9-AA77-A5B6-1EAB0B25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16" y="5430483"/>
            <a:ext cx="1945102" cy="189538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F7255ED-8387-C226-DECC-8EEA9B23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60" y="5398363"/>
            <a:ext cx="3927005" cy="2007087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D0B3A1-45E8-6FA2-38F4-C245379BD36D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423" y="5503594"/>
            <a:ext cx="3277630" cy="1901856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66649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58A150C3-02F2-403C-B9A1-D36940590686}"/>
              </a:ext>
            </a:extLst>
          </p:cNvPr>
          <p:cNvSpPr txBox="1">
            <a:spLocks/>
          </p:cNvSpPr>
          <p:nvPr/>
        </p:nvSpPr>
        <p:spPr>
          <a:xfrm>
            <a:off x="744645" y="48031"/>
            <a:ext cx="11953659" cy="708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8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МОСКВИТИН М.В.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1752" y="684201"/>
            <a:ext cx="1282871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промышленного производства спортивных и детских игровых площадок в г. Хабаровске технологией </a:t>
            </a:r>
            <a:r>
              <a:rPr lang="ru-RU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ротоформования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пластиковых изделий</a:t>
            </a:r>
          </a:p>
        </p:txBody>
      </p:sp>
      <p:sp>
        <p:nvSpPr>
          <p:cNvPr id="38" name="Скругленный прямоугольник 5">
            <a:extLst>
              <a:ext uri="{FF2B5EF4-FFF2-40B4-BE49-F238E27FC236}">
                <a16:creationId xmlns:a16="http://schemas.microsoft.com/office/drawing/2014/main" id="{43DB8576-F078-48E6-A2B6-95A1230FEAC7}"/>
              </a:ext>
            </a:extLst>
          </p:cNvPr>
          <p:cNvSpPr/>
          <p:nvPr/>
        </p:nvSpPr>
        <p:spPr>
          <a:xfrm>
            <a:off x="572739" y="1370569"/>
            <a:ext cx="12457729" cy="96986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151D9-2E7C-45DE-8522-0EE723B9F13C}"/>
              </a:ext>
            </a:extLst>
          </p:cNvPr>
          <p:cNvSpPr txBox="1"/>
          <p:nvPr/>
        </p:nvSpPr>
        <p:spPr>
          <a:xfrm>
            <a:off x="7013605" y="1493235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Выручка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118,3 млн 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4060BA5-5839-46DF-A603-7C7B9F5D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963" y="1385962"/>
            <a:ext cx="648090" cy="64809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25B861C-D13D-47FB-8CE5-3B777665DA3A}"/>
              </a:ext>
            </a:extLst>
          </p:cNvPr>
          <p:cNvSpPr txBox="1"/>
          <p:nvPr/>
        </p:nvSpPr>
        <p:spPr>
          <a:xfrm>
            <a:off x="10819031" y="1965693"/>
            <a:ext cx="2362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2" name="Picture 2" descr="Кэшбэк бесплатная иконка">
            <a:extLst>
              <a:ext uri="{FF2B5EF4-FFF2-40B4-BE49-F238E27FC236}">
                <a16:creationId xmlns:a16="http://schemas.microsoft.com/office/drawing/2014/main" id="{2F144D95-60CC-47FA-96D8-D774595A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2" y="1518482"/>
            <a:ext cx="715130" cy="71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27A1C2B-CBA2-4AB0-9F85-228309C18353}"/>
              </a:ext>
            </a:extLst>
          </p:cNvPr>
          <p:cNvSpPr txBox="1"/>
          <p:nvPr/>
        </p:nvSpPr>
        <p:spPr>
          <a:xfrm>
            <a:off x="9401589" y="1531319"/>
            <a:ext cx="1521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10,2 млн ₽</a:t>
            </a: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0057CD-E462-4C56-B615-367C252E48EE}"/>
              </a:ext>
            </a:extLst>
          </p:cNvPr>
          <p:cNvSpPr txBox="1"/>
          <p:nvPr/>
        </p:nvSpPr>
        <p:spPr>
          <a:xfrm>
            <a:off x="1349825" y="1329337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Заём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 ХК – 14,0 млн ₽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 – 0 млн 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096C0F9-5694-4A20-A8CA-560CE143F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982" y="1453882"/>
            <a:ext cx="810844" cy="81084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3AAC957-AE98-4480-BF93-FF13F50D2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94" y="1379646"/>
            <a:ext cx="925373" cy="92537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B79C1BA-04CD-43EE-9601-04247FFA89FF}"/>
              </a:ext>
            </a:extLst>
          </p:cNvPr>
          <p:cNvSpPr txBox="1"/>
          <p:nvPr/>
        </p:nvSpPr>
        <p:spPr>
          <a:xfrm>
            <a:off x="4559898" y="1393835"/>
            <a:ext cx="1795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Внебюджет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14,0 млн 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" descr="Налоги бесплатно иконка">
            <a:extLst>
              <a:ext uri="{FF2B5EF4-FFF2-40B4-BE49-F238E27FC236}">
                <a16:creationId xmlns:a16="http://schemas.microsoft.com/office/drawing/2014/main" id="{061BBDE5-92BE-4245-AB33-DF88E724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55" y="1527343"/>
            <a:ext cx="682403" cy="6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BF2D5C-C686-496C-B6E7-1657C802AF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34" y="36111"/>
            <a:ext cx="1522363" cy="7257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4C1064-8CEC-7B5E-3543-B4F0E20DBE80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7597" y="3151015"/>
            <a:ext cx="2961604" cy="199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6119F7-DD84-F0CA-8605-10A9162A6C07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8599" y="3151015"/>
            <a:ext cx="2961603" cy="199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6BFB8-6CA2-EDAF-BF07-DEED2DF39A97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8598" y="5311314"/>
            <a:ext cx="2961603" cy="199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2D3FE3-7031-7410-AD4E-BEEC1C545B75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053715" y="4827199"/>
            <a:ext cx="2002236" cy="296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7CEB22-219B-A2A3-A46F-9887951B015F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9956" y="3154985"/>
            <a:ext cx="2961602" cy="199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57DDE4-5B9A-163A-2101-ADBBC99FD6B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079956" y="5306885"/>
            <a:ext cx="2961602" cy="20022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F9029A-056F-195C-0E12-419CFA089807}"/>
              </a:ext>
            </a:extLst>
          </p:cNvPr>
          <p:cNvSpPr txBox="1"/>
          <p:nvPr/>
        </p:nvSpPr>
        <p:spPr>
          <a:xfrm>
            <a:off x="1270587" y="2529811"/>
            <a:ext cx="1301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Место реализации проекта: Хабаровский край, Хабаровский район, с. Ильинка, ул. Северная, д. 20.</a:t>
            </a:r>
          </a:p>
        </p:txBody>
      </p:sp>
    </p:spTree>
    <p:extLst>
      <p:ext uri="{BB962C8B-B14F-4D97-AF65-F5344CB8AC3E}">
        <p14:creationId xmlns:p14="http://schemas.microsoft.com/office/powerpoint/2010/main" val="233987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58A150C3-02F2-403C-B9A1-D36940590686}"/>
              </a:ext>
            </a:extLst>
          </p:cNvPr>
          <p:cNvSpPr txBox="1">
            <a:spLocks/>
          </p:cNvSpPr>
          <p:nvPr/>
        </p:nvSpPr>
        <p:spPr>
          <a:xfrm>
            <a:off x="744645" y="48031"/>
            <a:ext cx="11953659" cy="708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8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ДСК-ИНЖИНИРИНГ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1752" y="684201"/>
            <a:ext cx="1282871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Дооснащение производства </a:t>
            </a:r>
            <a:r>
              <a:rPr lang="ru-RU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домокомплектов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сборных каркасных высотных зданий общественного и жилищного назначения</a:t>
            </a:r>
          </a:p>
        </p:txBody>
      </p:sp>
      <p:sp>
        <p:nvSpPr>
          <p:cNvPr id="38" name="Скругленный прямоугольник 5">
            <a:extLst>
              <a:ext uri="{FF2B5EF4-FFF2-40B4-BE49-F238E27FC236}">
                <a16:creationId xmlns:a16="http://schemas.microsoft.com/office/drawing/2014/main" id="{43DB8576-F078-48E6-A2B6-95A1230FEAC7}"/>
              </a:ext>
            </a:extLst>
          </p:cNvPr>
          <p:cNvSpPr/>
          <p:nvPr/>
        </p:nvSpPr>
        <p:spPr>
          <a:xfrm>
            <a:off x="572739" y="1370569"/>
            <a:ext cx="12457729" cy="96986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151D9-2E7C-45DE-8522-0EE723B9F13C}"/>
              </a:ext>
            </a:extLst>
          </p:cNvPr>
          <p:cNvSpPr txBox="1"/>
          <p:nvPr/>
        </p:nvSpPr>
        <p:spPr>
          <a:xfrm>
            <a:off x="7252935" y="1497565"/>
            <a:ext cx="1424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Выручка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2,4 млрд 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4060BA5-5839-46DF-A603-7C7B9F5D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963" y="1385962"/>
            <a:ext cx="648090" cy="64809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25B861C-D13D-47FB-8CE5-3B777665DA3A}"/>
              </a:ext>
            </a:extLst>
          </p:cNvPr>
          <p:cNvSpPr txBox="1"/>
          <p:nvPr/>
        </p:nvSpPr>
        <p:spPr>
          <a:xfrm>
            <a:off x="10796419" y="2006025"/>
            <a:ext cx="2362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2" name="Picture 2" descr="Кэшбэк бесплатная иконка">
            <a:extLst>
              <a:ext uri="{FF2B5EF4-FFF2-40B4-BE49-F238E27FC236}">
                <a16:creationId xmlns:a16="http://schemas.microsoft.com/office/drawing/2014/main" id="{2F144D95-60CC-47FA-96D8-D774595A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2" y="1518482"/>
            <a:ext cx="715130" cy="71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27A1C2B-CBA2-4AB0-9F85-228309C18353}"/>
              </a:ext>
            </a:extLst>
          </p:cNvPr>
          <p:cNvSpPr txBox="1"/>
          <p:nvPr/>
        </p:nvSpPr>
        <p:spPr>
          <a:xfrm>
            <a:off x="9630410" y="1454246"/>
            <a:ext cx="1727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401,2 млн ₽</a:t>
            </a: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0057CD-E462-4C56-B615-367C252E48EE}"/>
              </a:ext>
            </a:extLst>
          </p:cNvPr>
          <p:cNvSpPr txBox="1"/>
          <p:nvPr/>
        </p:nvSpPr>
        <p:spPr>
          <a:xfrm>
            <a:off x="1349825" y="1329337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Заём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 ХК – 20,0 млн ₽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 – 0 млн 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096C0F9-5694-4A20-A8CA-560CE143F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717" y="1449062"/>
            <a:ext cx="810844" cy="81084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3AAC957-AE98-4480-BF93-FF13F50D2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94" y="1379646"/>
            <a:ext cx="925373" cy="92537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B79C1BA-04CD-43EE-9601-04247FFA89FF}"/>
              </a:ext>
            </a:extLst>
          </p:cNvPr>
          <p:cNvSpPr txBox="1"/>
          <p:nvPr/>
        </p:nvSpPr>
        <p:spPr>
          <a:xfrm>
            <a:off x="4559898" y="1393835"/>
            <a:ext cx="2119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бюджет </a:t>
            </a:r>
          </a:p>
          <a:p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млн 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" descr="Налоги бесплатно иконка">
            <a:extLst>
              <a:ext uri="{FF2B5EF4-FFF2-40B4-BE49-F238E27FC236}">
                <a16:creationId xmlns:a16="http://schemas.microsoft.com/office/drawing/2014/main" id="{061BBDE5-92BE-4245-AB33-DF88E724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83" y="1508288"/>
            <a:ext cx="682403" cy="6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BF2D5C-C686-496C-B6E7-1657C802AF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34" y="36111"/>
            <a:ext cx="1522363" cy="725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F9029A-056F-195C-0E12-419CFA089807}"/>
              </a:ext>
            </a:extLst>
          </p:cNvPr>
          <p:cNvSpPr txBox="1"/>
          <p:nvPr/>
        </p:nvSpPr>
        <p:spPr>
          <a:xfrm>
            <a:off x="744645" y="2412441"/>
            <a:ext cx="12285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Место реализации проекта: Хабаровский край, Хабаровский район, с. Некрасовка, 36 м на </a:t>
            </a:r>
            <a:r>
              <a:rPr lang="ru-RU" sz="2000" dirty="0" err="1"/>
              <a:t>юго</a:t>
            </a:r>
            <a:r>
              <a:rPr lang="ru-RU" sz="2000" dirty="0"/>
              <a:t> – восток </a:t>
            </a:r>
          </a:p>
          <a:p>
            <a:pPr algn="ctr"/>
            <a:r>
              <a:rPr lang="ru-RU" sz="2000" dirty="0"/>
              <a:t>от дома № 1А по ул. Бойко – Павлова.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951DC0-DC0D-2CB5-984A-DD1C41E0B6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31" y="3143849"/>
            <a:ext cx="2961602" cy="2002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D94FA0-5061-96C8-7BA5-2D27887AD6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98" y="3143849"/>
            <a:ext cx="2961602" cy="20022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7E0B5C-141F-0307-DD80-744440FCE6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56" y="3116778"/>
            <a:ext cx="2961602" cy="20293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6312ED-A3FA-8A17-8BD0-719F6395BE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4030" y="5306885"/>
            <a:ext cx="2961602" cy="20022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54E5FA-2955-4CA1-CDE3-5054883573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8598" y="5312595"/>
            <a:ext cx="2961602" cy="19965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51EB66-5522-3185-D5B5-EB36233A51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9955" y="5306884"/>
            <a:ext cx="2961603" cy="19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73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58A150C3-02F2-403C-B9A1-D36940590686}"/>
              </a:ext>
            </a:extLst>
          </p:cNvPr>
          <p:cNvSpPr txBox="1">
            <a:spLocks/>
          </p:cNvSpPr>
          <p:nvPr/>
        </p:nvSpPr>
        <p:spPr>
          <a:xfrm>
            <a:off x="744645" y="48031"/>
            <a:ext cx="11953659" cy="708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8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"Дальневосточный завод полиэтиленовых труб"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1752" y="684201"/>
            <a:ext cx="1282871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завода по производству полиэтиленовых труб в Хабаровском крае</a:t>
            </a:r>
          </a:p>
        </p:txBody>
      </p:sp>
      <p:sp>
        <p:nvSpPr>
          <p:cNvPr id="38" name="Скругленный прямоугольник 5">
            <a:extLst>
              <a:ext uri="{FF2B5EF4-FFF2-40B4-BE49-F238E27FC236}">
                <a16:creationId xmlns:a16="http://schemas.microsoft.com/office/drawing/2014/main" id="{43DB8576-F078-48E6-A2B6-95A1230FEAC7}"/>
              </a:ext>
            </a:extLst>
          </p:cNvPr>
          <p:cNvSpPr/>
          <p:nvPr/>
        </p:nvSpPr>
        <p:spPr>
          <a:xfrm>
            <a:off x="572739" y="1028720"/>
            <a:ext cx="12668458" cy="96986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4060BA5-5839-46DF-A603-7C7B9F5D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447" y="1125467"/>
            <a:ext cx="648090" cy="64809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25B861C-D13D-47FB-8CE5-3B777665DA3A}"/>
              </a:ext>
            </a:extLst>
          </p:cNvPr>
          <p:cNvSpPr txBox="1"/>
          <p:nvPr/>
        </p:nvSpPr>
        <p:spPr>
          <a:xfrm>
            <a:off x="10548651" y="1666372"/>
            <a:ext cx="3178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42" name="Picture 2" descr="Кэшбэк бесплатная иконка">
            <a:extLst>
              <a:ext uri="{FF2B5EF4-FFF2-40B4-BE49-F238E27FC236}">
                <a16:creationId xmlns:a16="http://schemas.microsoft.com/office/drawing/2014/main" id="{2F144D95-60CC-47FA-96D8-D774595A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8" y="1147204"/>
            <a:ext cx="715130" cy="71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20057CD-E462-4C56-B615-367C252E48EE}"/>
              </a:ext>
            </a:extLst>
          </p:cNvPr>
          <p:cNvSpPr txBox="1"/>
          <p:nvPr/>
        </p:nvSpPr>
        <p:spPr>
          <a:xfrm>
            <a:off x="1487192" y="1139590"/>
            <a:ext cx="1968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Заём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 ХК – 5,77 млн ₽</a:t>
            </a:r>
          </a:p>
          <a:p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 – 51,8 млн ₽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096C0F9-5694-4A20-A8CA-560CE143F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083" y="1100730"/>
            <a:ext cx="810844" cy="81084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3AAC957-AE98-4480-BF93-FF13F50D2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001" y="1042082"/>
            <a:ext cx="925373" cy="925373"/>
          </a:xfrm>
          <a:prstGeom prst="rect">
            <a:avLst/>
          </a:prstGeom>
        </p:spPr>
      </p:pic>
      <p:pic>
        <p:nvPicPr>
          <p:cNvPr id="48" name="Picture 4" descr="Налоги бесплатно иконка">
            <a:extLst>
              <a:ext uri="{FF2B5EF4-FFF2-40B4-BE49-F238E27FC236}">
                <a16:creationId xmlns:a16="http://schemas.microsoft.com/office/drawing/2014/main" id="{061BBDE5-92BE-4245-AB33-DF88E724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084" y="1163566"/>
            <a:ext cx="682403" cy="6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BF2D5C-C686-496C-B6E7-1657C802AF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34" y="36111"/>
            <a:ext cx="1522363" cy="725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9CC667-2BD6-DFED-BFF7-A94ABD6057C8}"/>
              </a:ext>
            </a:extLst>
          </p:cNvPr>
          <p:cNvSpPr txBox="1"/>
          <p:nvPr/>
        </p:nvSpPr>
        <p:spPr>
          <a:xfrm>
            <a:off x="4444171" y="1139590"/>
            <a:ext cx="16362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бюджет</a:t>
            </a:r>
          </a:p>
          <a:p>
            <a:r>
              <a:rPr lang="ru-RU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85,57 млн ₽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70409-7BA8-6AD9-621D-608DEB00E529}"/>
              </a:ext>
            </a:extLst>
          </p:cNvPr>
          <p:cNvSpPr txBox="1"/>
          <p:nvPr/>
        </p:nvSpPr>
        <p:spPr>
          <a:xfrm>
            <a:off x="7008073" y="1153969"/>
            <a:ext cx="12370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Выручка по</a:t>
            </a:r>
          </a:p>
          <a:p>
            <a:r>
              <a:rPr lang="ru-RU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641,5 млн ₽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73F6B-B0C2-40EE-F5EE-3526A0A0C126}"/>
              </a:ext>
            </a:extLst>
          </p:cNvPr>
          <p:cNvSpPr txBox="1"/>
          <p:nvPr/>
        </p:nvSpPr>
        <p:spPr>
          <a:xfrm>
            <a:off x="9181829" y="1317630"/>
            <a:ext cx="2297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 по проекту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45,7 млн ₽</a:t>
            </a: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0FCA7B-9E4D-D064-6D2C-E4D82D8815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932" r="52687" b="40932"/>
          <a:stretch/>
        </p:blipFill>
        <p:spPr>
          <a:xfrm>
            <a:off x="1196619" y="4987017"/>
            <a:ext cx="3064938" cy="23037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66A92C-A165-3E34-CF3E-ACA3F8842F0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1" t="46911" r="36658" b="28637"/>
          <a:stretch/>
        </p:blipFill>
        <p:spPr>
          <a:xfrm>
            <a:off x="5534375" y="2531737"/>
            <a:ext cx="2163470" cy="23584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F0B370-6C27-D772-A8E7-1695672055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11712" r="17116" b="19774"/>
          <a:stretch/>
        </p:blipFill>
        <p:spPr>
          <a:xfrm>
            <a:off x="5065245" y="5082956"/>
            <a:ext cx="2861394" cy="21909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BA5F3C-1B5C-F31A-7169-7066AE9DE4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6619" y="2536460"/>
            <a:ext cx="3746508" cy="23490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1CDEFAC-8ACC-FE7D-D8E6-FE25289EF38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26231"/>
          <a:stretch/>
        </p:blipFill>
        <p:spPr>
          <a:xfrm>
            <a:off x="8470084" y="2557922"/>
            <a:ext cx="3365582" cy="47019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D8D085-D83F-6395-8607-46119FFB78D7}"/>
              </a:ext>
            </a:extLst>
          </p:cNvPr>
          <p:cNvSpPr txBox="1"/>
          <p:nvPr/>
        </p:nvSpPr>
        <p:spPr>
          <a:xfrm>
            <a:off x="704958" y="2078197"/>
            <a:ext cx="1228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Место реализации проекта: Хабаровский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район</a:t>
            </a:r>
            <a:r>
              <a:rPr lang="ru-RU" sz="2000" dirty="0"/>
              <a:t>, Ракитное с., тер. ТОСЭР Хабаровск, площадка Ракитное.</a:t>
            </a:r>
          </a:p>
        </p:txBody>
      </p:sp>
    </p:spTree>
    <p:extLst>
      <p:ext uri="{BB962C8B-B14F-4D97-AF65-F5344CB8AC3E}">
        <p14:creationId xmlns:p14="http://schemas.microsoft.com/office/powerpoint/2010/main" val="84645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C4D60C-1E6D-172E-0B8B-2DA6B6DFC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" y="0"/>
            <a:ext cx="13442245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150C3-02F2-403C-B9A1-D3694059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034"/>
            <a:ext cx="11953659" cy="70818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МЕР ПОДДЕРЖКИ ФРП ХАБАРОВСКОГО КРАЯ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6104C3-7506-443F-903F-F209F0DA4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34" y="191253"/>
            <a:ext cx="1522363" cy="725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0E7C6-E768-474B-A080-9EE6CCBD7054}"/>
              </a:ext>
            </a:extLst>
          </p:cNvPr>
          <p:cNvSpPr txBox="1"/>
          <p:nvPr/>
        </p:nvSpPr>
        <p:spPr>
          <a:xfrm>
            <a:off x="9295649" y="2521017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5-200</a:t>
            </a:r>
            <a:endParaRPr lang="ru-RU" sz="3600" b="1" dirty="0">
              <a:solidFill>
                <a:srgbClr val="225A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E0524-AC17-4F20-B7CD-5AE2059A1DFD}"/>
              </a:ext>
            </a:extLst>
          </p:cNvPr>
          <p:cNvSpPr txBox="1"/>
          <p:nvPr/>
        </p:nvSpPr>
        <p:spPr>
          <a:xfrm>
            <a:off x="9522816" y="3478746"/>
            <a:ext cx="125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6DAB8-E6E4-4870-99D5-9432E9B1D167}"/>
              </a:ext>
            </a:extLst>
          </p:cNvPr>
          <p:cNvSpPr txBox="1"/>
          <p:nvPr/>
        </p:nvSpPr>
        <p:spPr>
          <a:xfrm>
            <a:off x="9834169" y="42782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4D9A0-6D97-4E08-8983-30B9C124C96D}"/>
              </a:ext>
            </a:extLst>
          </p:cNvPr>
          <p:cNvSpPr txBox="1"/>
          <p:nvPr/>
        </p:nvSpPr>
        <p:spPr>
          <a:xfrm>
            <a:off x="9844870" y="522102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A610D9-1835-4DAA-BA3F-11BDC8D44BA8}"/>
              </a:ext>
            </a:extLst>
          </p:cNvPr>
          <p:cNvSpPr txBox="1"/>
          <p:nvPr/>
        </p:nvSpPr>
        <p:spPr>
          <a:xfrm>
            <a:off x="1963788" y="2511683"/>
            <a:ext cx="2426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займа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4EF84-7E80-494E-975C-619B6A87BA19}"/>
              </a:ext>
            </a:extLst>
          </p:cNvPr>
          <p:cNvSpPr txBox="1"/>
          <p:nvPr/>
        </p:nvSpPr>
        <p:spPr>
          <a:xfrm>
            <a:off x="1994676" y="3439888"/>
            <a:ext cx="3398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8476B4-1D27-4867-9DEC-8667F5E54A00}"/>
              </a:ext>
            </a:extLst>
          </p:cNvPr>
          <p:cNvSpPr txBox="1"/>
          <p:nvPr/>
        </p:nvSpPr>
        <p:spPr>
          <a:xfrm>
            <a:off x="2006737" y="4326431"/>
            <a:ext cx="211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займа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11F8C-85E8-40E5-9E84-1CF924806B63}"/>
              </a:ext>
            </a:extLst>
          </p:cNvPr>
          <p:cNvSpPr txBox="1"/>
          <p:nvPr/>
        </p:nvSpPr>
        <p:spPr>
          <a:xfrm>
            <a:off x="2006737" y="5368755"/>
            <a:ext cx="6829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Отсрочка возврата основного долга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35377-DBAA-9986-DFCF-E6F53F1F376A}"/>
              </a:ext>
            </a:extLst>
          </p:cNvPr>
          <p:cNvSpPr txBox="1"/>
          <p:nvPr/>
        </p:nvSpPr>
        <p:spPr>
          <a:xfrm>
            <a:off x="425687" y="1501733"/>
            <a:ext cx="12591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Фонд финансирует инвестиционные проекты, направленные на организацию, масштабирование и автоматизацию производства посредством </a:t>
            </a:r>
            <a:r>
              <a:rPr lang="ru-RU" sz="2000" b="1" u="sng" dirty="0"/>
              <a:t>приобретения технологического оборудования</a:t>
            </a:r>
            <a:r>
              <a:rPr lang="ru-RU" sz="2000" b="1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9597E4-E929-B205-E9EF-0D8A72BD2879}"/>
              </a:ext>
            </a:extLst>
          </p:cNvPr>
          <p:cNvSpPr txBox="1"/>
          <p:nvPr/>
        </p:nvSpPr>
        <p:spPr>
          <a:xfrm>
            <a:off x="10657331" y="2546076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1D2560-E524-57D5-65BF-E171D451CC71}"/>
              </a:ext>
            </a:extLst>
          </p:cNvPr>
          <p:cNvSpPr txBox="1"/>
          <p:nvPr/>
        </p:nvSpPr>
        <p:spPr>
          <a:xfrm>
            <a:off x="10395662" y="3549543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0C2F83-4950-5787-3927-FD7818E1DE60}"/>
              </a:ext>
            </a:extLst>
          </p:cNvPr>
          <p:cNvSpPr txBox="1"/>
          <p:nvPr/>
        </p:nvSpPr>
        <p:spPr>
          <a:xfrm>
            <a:off x="9171903" y="5365806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7B50C3-B8D9-0D31-D608-FE9AEAA5881F}"/>
              </a:ext>
            </a:extLst>
          </p:cNvPr>
          <p:cNvSpPr txBox="1"/>
          <p:nvPr/>
        </p:nvSpPr>
        <p:spPr>
          <a:xfrm>
            <a:off x="10286016" y="5365806"/>
            <a:ext cx="748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538D745D-A9D4-D976-2FE8-3D864D11A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43" y="2358337"/>
            <a:ext cx="792110" cy="79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05CC8FD2-F009-4A6D-2588-5307DDEAA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02" y="4312516"/>
            <a:ext cx="792110" cy="79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A4A044A-EA45-335E-5273-743FA5F53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528" y="3333116"/>
            <a:ext cx="828513" cy="828513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6FFAB7AB-77B5-74CF-5A85-007A2ABE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06" y="5288801"/>
            <a:ext cx="748218" cy="74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711CC98-DCF9-3027-B13A-F0A3542227A8}"/>
              </a:ext>
            </a:extLst>
          </p:cNvPr>
          <p:cNvSpPr txBox="1"/>
          <p:nvPr/>
        </p:nvSpPr>
        <p:spPr>
          <a:xfrm>
            <a:off x="9171902" y="4398449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B21A5A-4E17-F27E-C41F-FCF0AE979791}"/>
              </a:ext>
            </a:extLst>
          </p:cNvPr>
          <p:cNvSpPr txBox="1"/>
          <p:nvPr/>
        </p:nvSpPr>
        <p:spPr>
          <a:xfrm>
            <a:off x="10275315" y="4370538"/>
            <a:ext cx="748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819C9-23CA-DB78-ED24-1C5E935FCE16}"/>
              </a:ext>
            </a:extLst>
          </p:cNvPr>
          <p:cNvSpPr txBox="1"/>
          <p:nvPr/>
        </p:nvSpPr>
        <p:spPr>
          <a:xfrm>
            <a:off x="2053558" y="6411079"/>
            <a:ext cx="3505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0197B5-64FE-0586-9AC8-49AF8842654C}"/>
              </a:ext>
            </a:extLst>
          </p:cNvPr>
          <p:cNvSpPr txBox="1"/>
          <p:nvPr/>
        </p:nvSpPr>
        <p:spPr>
          <a:xfrm>
            <a:off x="9452015" y="6308520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8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  <p:pic>
        <p:nvPicPr>
          <p:cNvPr id="11" name="Picture 2" descr="бизнес-решения, Маркетинг, сервис,  значок">
            <a:extLst>
              <a:ext uri="{FF2B5EF4-FFF2-40B4-BE49-F238E27FC236}">
                <a16:creationId xmlns:a16="http://schemas.microsoft.com/office/drawing/2014/main" id="{DB76A246-3FF9-A347-F92E-877239BB0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49" y="6135602"/>
            <a:ext cx="952575" cy="9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0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372530-052C-485A-8083-2C337DB72CEC}"/>
              </a:ext>
            </a:extLst>
          </p:cNvPr>
          <p:cNvSpPr txBox="1"/>
          <p:nvPr/>
        </p:nvSpPr>
        <p:spPr>
          <a:xfrm>
            <a:off x="965231" y="149378"/>
            <a:ext cx="11216728" cy="765911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НАПРАВЛЕНИЯ ФИНАНСОВОЙ ПОДДЕРЖКИ ФОНДОВ РАЗВИТИЯ ПРОМЫШЛЕННОСТИ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8DABA5-24DF-1143-3AF9-39A502321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34" y="191253"/>
            <a:ext cx="1522363" cy="7257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E90D86-1205-E764-CE3C-6E720B88B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39" r="80565"/>
          <a:stretch/>
        </p:blipFill>
        <p:spPr>
          <a:xfrm>
            <a:off x="6289415" y="3434582"/>
            <a:ext cx="2316417" cy="15803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1495AB-27D2-742D-0945-1AE601EEB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53" r="80565" b="35968"/>
          <a:stretch/>
        </p:blipFill>
        <p:spPr>
          <a:xfrm>
            <a:off x="165394" y="1377590"/>
            <a:ext cx="2316417" cy="1580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850C39-8F77-EA60-1B2E-D67A51B8A461}"/>
              </a:ext>
            </a:extLst>
          </p:cNvPr>
          <p:cNvSpPr txBox="1"/>
          <p:nvPr/>
        </p:nvSpPr>
        <p:spPr>
          <a:xfrm>
            <a:off x="2481811" y="1614879"/>
            <a:ext cx="33723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Легкая промышленность</a:t>
            </a:r>
          </a:p>
          <a:p>
            <a:endParaRPr lang="ru-RU" sz="1400" dirty="0"/>
          </a:p>
          <a:p>
            <a:r>
              <a:rPr lang="en-US" sz="1400" dirty="0"/>
              <a:t>13 </a:t>
            </a:r>
            <a:r>
              <a:rPr lang="ru-RU" sz="1400" dirty="0"/>
              <a:t>Производство текстильных изделий</a:t>
            </a:r>
          </a:p>
          <a:p>
            <a:r>
              <a:rPr lang="en-US" sz="1400" dirty="0"/>
              <a:t>14 </a:t>
            </a:r>
            <a:r>
              <a:rPr lang="ru-RU" sz="1400" dirty="0"/>
              <a:t>Производство одежды</a:t>
            </a:r>
          </a:p>
          <a:p>
            <a:r>
              <a:rPr lang="en-US" sz="1400" dirty="0"/>
              <a:t>15 </a:t>
            </a:r>
            <a:r>
              <a:rPr lang="ru-RU" sz="1400" dirty="0"/>
              <a:t>Производство кожи и изделий из кожи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C0CBB0-42D4-6AA6-EB80-2881CAA126B5}"/>
              </a:ext>
            </a:extLst>
          </p:cNvPr>
          <p:cNvSpPr txBox="1"/>
          <p:nvPr/>
        </p:nvSpPr>
        <p:spPr>
          <a:xfrm>
            <a:off x="8605831" y="3721887"/>
            <a:ext cx="44606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Фармацевтика</a:t>
            </a:r>
          </a:p>
          <a:p>
            <a:endParaRPr lang="ru-RU" sz="1400" dirty="0"/>
          </a:p>
          <a:p>
            <a:r>
              <a:rPr lang="ru-RU" sz="1400" dirty="0"/>
              <a:t>21 Производство лекарственных средств и материалов, применяемых в медицинских целях</a:t>
            </a:r>
          </a:p>
          <a:p>
            <a:endParaRPr lang="ru-R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9CD1A-1769-136C-9865-205ED0F1A0F4}"/>
              </a:ext>
            </a:extLst>
          </p:cNvPr>
          <p:cNvSpPr txBox="1"/>
          <p:nvPr/>
        </p:nvSpPr>
        <p:spPr>
          <a:xfrm>
            <a:off x="8602661" y="1614879"/>
            <a:ext cx="44606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Деревообработка</a:t>
            </a:r>
          </a:p>
          <a:p>
            <a:endParaRPr lang="ru-RU" sz="1400" dirty="0"/>
          </a:p>
          <a:p>
            <a:r>
              <a:rPr lang="ru-RU" sz="1400" dirty="0"/>
              <a:t>16 Обработка древесины и производство изделий из дерева и пробки, кроме мебели, производство изделий из соломки и материалов для плетения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B869DF-25CD-C396-458D-D6EAAC9346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365" r="77767" b="413"/>
          <a:stretch/>
        </p:blipFill>
        <p:spPr>
          <a:xfrm>
            <a:off x="6286244" y="1377590"/>
            <a:ext cx="2316417" cy="1580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73791E-2C82-2CA0-8FDC-7661AD1564CA}"/>
              </a:ext>
            </a:extLst>
          </p:cNvPr>
          <p:cNvSpPr txBox="1"/>
          <p:nvPr/>
        </p:nvSpPr>
        <p:spPr>
          <a:xfrm>
            <a:off x="2484981" y="3747690"/>
            <a:ext cx="3372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Химическая промышленность</a:t>
            </a:r>
            <a:endParaRPr lang="en-US" sz="1400" b="1" dirty="0"/>
          </a:p>
          <a:p>
            <a:endParaRPr lang="en-US" sz="1400" dirty="0"/>
          </a:p>
          <a:p>
            <a:r>
              <a:rPr lang="en-US" sz="1400" dirty="0"/>
              <a:t>2</a:t>
            </a:r>
            <a:r>
              <a:rPr lang="ru-RU" sz="1400" dirty="0"/>
              <a:t>0</a:t>
            </a:r>
            <a:r>
              <a:rPr lang="en-US" sz="1400" dirty="0"/>
              <a:t> </a:t>
            </a:r>
            <a:r>
              <a:rPr lang="ru-RU" sz="1400" dirty="0"/>
              <a:t>Производство химических веществ и химических продуктов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988B56-A97D-E57E-1363-C8BD6ED777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7767" b="72814"/>
          <a:stretch/>
        </p:blipFill>
        <p:spPr>
          <a:xfrm>
            <a:off x="165387" y="3439887"/>
            <a:ext cx="2319595" cy="15803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CCD951-4C4C-BA90-2188-973EA71484E5}"/>
              </a:ext>
            </a:extLst>
          </p:cNvPr>
          <p:cNvSpPr txBox="1"/>
          <p:nvPr/>
        </p:nvSpPr>
        <p:spPr>
          <a:xfrm>
            <a:off x="2481811" y="5786267"/>
            <a:ext cx="33723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Металлургия</a:t>
            </a:r>
          </a:p>
          <a:p>
            <a:endParaRPr lang="ru-RU" sz="1400" dirty="0"/>
          </a:p>
          <a:p>
            <a:r>
              <a:rPr lang="ru-RU" sz="1400" dirty="0"/>
              <a:t>24 Производство металлургическое</a:t>
            </a:r>
          </a:p>
          <a:p>
            <a:r>
              <a:rPr lang="ru-RU" sz="1400" dirty="0"/>
              <a:t>25 Производство готовых металлических изделий, кроме машин и оборудования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FAEE78-9C65-1B60-B5F0-7186555D4C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995" r="79951" b="36330"/>
          <a:stretch/>
        </p:blipFill>
        <p:spPr>
          <a:xfrm>
            <a:off x="165387" y="5580881"/>
            <a:ext cx="2316424" cy="1580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BCB8B3-4F54-D587-1084-4EFD53528E31}"/>
              </a:ext>
            </a:extLst>
          </p:cNvPr>
          <p:cNvSpPr txBox="1"/>
          <p:nvPr/>
        </p:nvSpPr>
        <p:spPr>
          <a:xfrm>
            <a:off x="8587769" y="5893988"/>
            <a:ext cx="4475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Электроника</a:t>
            </a:r>
            <a:endParaRPr lang="en-US" sz="1400" b="1" dirty="0"/>
          </a:p>
          <a:p>
            <a:endParaRPr lang="en-US" sz="1400" dirty="0"/>
          </a:p>
          <a:p>
            <a:r>
              <a:rPr lang="ru-RU" sz="1400" dirty="0"/>
              <a:t>26 Производство компьютеров, электронных и оптических изделий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F1836F-D6A1-1E18-B67C-E463352838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9951" b="72362"/>
          <a:stretch/>
        </p:blipFill>
        <p:spPr>
          <a:xfrm>
            <a:off x="6286244" y="5545113"/>
            <a:ext cx="2316417" cy="15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8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372530-052C-485A-8083-2C337DB72CEC}"/>
              </a:ext>
            </a:extLst>
          </p:cNvPr>
          <p:cNvSpPr txBox="1"/>
          <p:nvPr/>
        </p:nvSpPr>
        <p:spPr>
          <a:xfrm>
            <a:off x="965231" y="149378"/>
            <a:ext cx="11216728" cy="765911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НАПРАВЛЕНИЯ ФИНАНСОВОЙ ПОДДЕРЖКИ ФОНДОВ РАЗВИТИЯ ПРОМЫШЛЕННОСТИ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8DABA5-24DF-1143-3AF9-39A502321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34" y="191253"/>
            <a:ext cx="1522363" cy="7257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850C39-8F77-EA60-1B2E-D67A51B8A461}"/>
              </a:ext>
            </a:extLst>
          </p:cNvPr>
          <p:cNvSpPr txBox="1"/>
          <p:nvPr/>
        </p:nvSpPr>
        <p:spPr>
          <a:xfrm>
            <a:off x="3481025" y="1659998"/>
            <a:ext cx="6120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Производство электрооборудования</a:t>
            </a:r>
          </a:p>
          <a:p>
            <a:endParaRPr lang="ru-RU" dirty="0"/>
          </a:p>
          <a:p>
            <a:r>
              <a:rPr lang="ru-RU" dirty="0"/>
              <a:t>27 </a:t>
            </a:r>
            <a:r>
              <a:rPr lang="ru-RU" sz="1800" dirty="0"/>
              <a:t>Производство электрического оборудования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09FD7B-DA47-3B1F-1CD9-3E3ED79AE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91" r="77767" b="36469"/>
          <a:stretch/>
        </p:blipFill>
        <p:spPr>
          <a:xfrm>
            <a:off x="312585" y="1230102"/>
            <a:ext cx="2612105" cy="17831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306897-46EC-B4DF-B4BF-3C051B8CFC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565" b="72405"/>
          <a:stretch/>
        </p:blipFill>
        <p:spPr>
          <a:xfrm>
            <a:off x="310461" y="3390910"/>
            <a:ext cx="2608525" cy="17796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A58D3F-59A5-F588-CD7A-71E82983C1D0}"/>
              </a:ext>
            </a:extLst>
          </p:cNvPr>
          <p:cNvSpPr txBox="1"/>
          <p:nvPr/>
        </p:nvSpPr>
        <p:spPr>
          <a:xfrm>
            <a:off x="3481025" y="3403550"/>
            <a:ext cx="8120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Машиностроение</a:t>
            </a:r>
            <a:endParaRPr lang="en-US" sz="1800" b="1" dirty="0"/>
          </a:p>
          <a:p>
            <a:endParaRPr lang="en-US" dirty="0"/>
          </a:p>
          <a:p>
            <a:r>
              <a:rPr lang="en-US" sz="1800" dirty="0"/>
              <a:t>28 </a:t>
            </a:r>
            <a:r>
              <a:rPr lang="ru-RU" sz="1800" dirty="0"/>
              <a:t>Производство машин и оборудования, не включенных в другие группировки</a:t>
            </a:r>
          </a:p>
          <a:p>
            <a:r>
              <a:rPr lang="en-US" dirty="0"/>
              <a:t>29 </a:t>
            </a:r>
            <a:r>
              <a:rPr lang="ru-RU" sz="1800" dirty="0"/>
              <a:t>Производство автотранспортных средств, прицепов и полуприцепов</a:t>
            </a:r>
          </a:p>
          <a:p>
            <a:r>
              <a:rPr lang="en-US" dirty="0"/>
              <a:t>30 </a:t>
            </a:r>
            <a:r>
              <a:rPr lang="ru-RU" sz="1800" dirty="0"/>
              <a:t>Производство прочих транспортных средств и оборудования</a:t>
            </a:r>
          </a:p>
          <a:p>
            <a:r>
              <a:rPr lang="en-US" dirty="0"/>
              <a:t>33 </a:t>
            </a:r>
            <a:r>
              <a:rPr lang="ru-RU" sz="1800" dirty="0"/>
              <a:t>Ремонт и монтаж машин и оборудования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C62A2-64CF-F21B-E9F8-4833FFAAE475}"/>
              </a:ext>
            </a:extLst>
          </p:cNvPr>
          <p:cNvSpPr txBox="1"/>
          <p:nvPr/>
        </p:nvSpPr>
        <p:spPr>
          <a:xfrm>
            <a:off x="3481025" y="5380560"/>
            <a:ext cx="9345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Прочие</a:t>
            </a:r>
          </a:p>
          <a:p>
            <a:endParaRPr lang="ru-RU" dirty="0"/>
          </a:p>
          <a:p>
            <a:r>
              <a:rPr lang="ru-RU" dirty="0"/>
              <a:t>17 </a:t>
            </a:r>
            <a:r>
              <a:rPr lang="ru-RU" sz="1800" dirty="0"/>
              <a:t>Производство бумаги и бумажных изделий</a:t>
            </a:r>
          </a:p>
          <a:p>
            <a:r>
              <a:rPr lang="ru-RU" sz="1800" dirty="0"/>
              <a:t>22 Производство резиновых и пластмассовых изделий</a:t>
            </a:r>
          </a:p>
          <a:p>
            <a:r>
              <a:rPr lang="ru-RU" sz="1800" dirty="0"/>
              <a:t>23 Производство прочей неметаллической минеральной продукции</a:t>
            </a:r>
          </a:p>
          <a:p>
            <a:r>
              <a:rPr lang="ru-RU" sz="1800" dirty="0"/>
              <a:t>31 Производство мебели</a:t>
            </a:r>
          </a:p>
          <a:p>
            <a:r>
              <a:rPr lang="ru-RU" sz="1800" dirty="0"/>
              <a:t>32 Производство прочих готовых изделий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A0F2F7-93EF-3D75-173B-2D3AD9884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363" r="79951"/>
          <a:stretch/>
        </p:blipFill>
        <p:spPr>
          <a:xfrm>
            <a:off x="310461" y="5548202"/>
            <a:ext cx="2544254" cy="17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5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5CD692A-349C-4DD2-B4E4-E0A61735D6BF}"/>
              </a:ext>
            </a:extLst>
          </p:cNvPr>
          <p:cNvSpPr txBox="1"/>
          <p:nvPr/>
        </p:nvSpPr>
        <p:spPr>
          <a:xfrm>
            <a:off x="1107296" y="313918"/>
            <a:ext cx="11217948" cy="76430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ПРОГРАММ ФИНАНСИРОВАНИЯ </a:t>
            </a:r>
          </a:p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ФРП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BC619D-4D94-AA91-D1C2-11A11F4EA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34" y="191253"/>
            <a:ext cx="1522363" cy="7257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4735D9-694F-A9E6-C1B6-4CFEBBBF6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5" y="1190157"/>
            <a:ext cx="11993649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3411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5CD692A-349C-4DD2-B4E4-E0A61735D6BF}"/>
              </a:ext>
            </a:extLst>
          </p:cNvPr>
          <p:cNvSpPr txBox="1"/>
          <p:nvPr/>
        </p:nvSpPr>
        <p:spPr>
          <a:xfrm>
            <a:off x="1107296" y="313918"/>
            <a:ext cx="11217948" cy="76430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ПРОГРАММ ФИНАНСИРОВАНИЯ </a:t>
            </a:r>
          </a:p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 ХАБАРОВСКОГО КРАЯ </a:t>
            </a:r>
          </a:p>
        </p:txBody>
      </p:sp>
      <p:graphicFrame>
        <p:nvGraphicFramePr>
          <p:cNvPr id="14" name="Таблица 3">
            <a:extLst>
              <a:ext uri="{FF2B5EF4-FFF2-40B4-BE49-F238E27FC236}">
                <a16:creationId xmlns:a16="http://schemas.microsoft.com/office/drawing/2014/main" id="{EB0801F4-FA47-4460-BE39-96FC7C9AB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13360"/>
              </p:ext>
            </p:extLst>
          </p:nvPr>
        </p:nvGraphicFramePr>
        <p:xfrm>
          <a:off x="703434" y="1200891"/>
          <a:ext cx="12025671" cy="34629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49916">
                  <a:extLst>
                    <a:ext uri="{9D8B030D-6E8A-4147-A177-3AD203B41FA5}">
                      <a16:colId xmlns:a16="http://schemas.microsoft.com/office/drawing/2014/main" val="2181911303"/>
                    </a:ext>
                  </a:extLst>
                </a:gridCol>
                <a:gridCol w="2635350">
                  <a:extLst>
                    <a:ext uri="{9D8B030D-6E8A-4147-A177-3AD203B41FA5}">
                      <a16:colId xmlns:a16="http://schemas.microsoft.com/office/drawing/2014/main" val="2753356628"/>
                    </a:ext>
                  </a:extLst>
                </a:gridCol>
                <a:gridCol w="3301759">
                  <a:extLst>
                    <a:ext uri="{9D8B030D-6E8A-4147-A177-3AD203B41FA5}">
                      <a16:colId xmlns:a16="http://schemas.microsoft.com/office/drawing/2014/main" val="226818978"/>
                    </a:ext>
                  </a:extLst>
                </a:gridCol>
                <a:gridCol w="1938646">
                  <a:extLst>
                    <a:ext uri="{9D8B030D-6E8A-4147-A177-3AD203B41FA5}">
                      <a16:colId xmlns:a16="http://schemas.microsoft.com/office/drawing/2014/main" val="4249868648"/>
                    </a:ext>
                  </a:extLst>
                </a:gridCol>
              </a:tblGrid>
              <a:tr h="442377"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Программа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Сумма займа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Процентная ставка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Срок займа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496405"/>
                  </a:ext>
                </a:extLst>
              </a:tr>
              <a:tr h="442377">
                <a:tc gridSpan="4"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algn="ctr"/>
                      <a:r>
                        <a:rPr lang="ru-RU" sz="2000" b="1" dirty="0"/>
                        <a:t>Совместное финансирование с федеральным ФРП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1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79222"/>
                  </a:ext>
                </a:extLst>
              </a:tr>
              <a:tr h="542826"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Проекты развития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10-200 млн руб.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5%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до 5 лет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408789"/>
                  </a:ext>
                </a:extLst>
              </a:tr>
              <a:tr h="532509"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Комплектующие изделия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10-200 млн руб.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PF DinDisplay Pro"/>
                          <a:ea typeface="+mn-ea"/>
                          <a:cs typeface="+mn-cs"/>
                        </a:rPr>
                        <a:t>3-5%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 5 лет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7799876"/>
                  </a:ext>
                </a:extLst>
              </a:tr>
              <a:tr h="643846"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Повышение производительности труда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10-200 млн руб.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3-5%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 5 лет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9261606"/>
                  </a:ext>
                </a:extLst>
              </a:tr>
              <a:tr h="801821"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Проекты лесной промышленности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20-100 млн руб.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5%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 3 лет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131585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BC619D-4D94-AA91-D1C2-11A11F4EA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34" y="191253"/>
            <a:ext cx="1522363" cy="725743"/>
          </a:xfrm>
          <a:prstGeom prst="rect">
            <a:avLst/>
          </a:prstGeom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FFD49C7F-07BD-A89F-F7BB-7A5BEB38F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3675"/>
              </p:ext>
            </p:extLst>
          </p:nvPr>
        </p:nvGraphicFramePr>
        <p:xfrm>
          <a:off x="703433" y="5148821"/>
          <a:ext cx="12025671" cy="16220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9916">
                  <a:extLst>
                    <a:ext uri="{9D8B030D-6E8A-4147-A177-3AD203B41FA5}">
                      <a16:colId xmlns:a16="http://schemas.microsoft.com/office/drawing/2014/main" val="2181911303"/>
                    </a:ext>
                  </a:extLst>
                </a:gridCol>
                <a:gridCol w="2635350">
                  <a:extLst>
                    <a:ext uri="{9D8B030D-6E8A-4147-A177-3AD203B41FA5}">
                      <a16:colId xmlns:a16="http://schemas.microsoft.com/office/drawing/2014/main" val="2753356628"/>
                    </a:ext>
                  </a:extLst>
                </a:gridCol>
                <a:gridCol w="3301759">
                  <a:extLst>
                    <a:ext uri="{9D8B030D-6E8A-4147-A177-3AD203B41FA5}">
                      <a16:colId xmlns:a16="http://schemas.microsoft.com/office/drawing/2014/main" val="226818978"/>
                    </a:ext>
                  </a:extLst>
                </a:gridCol>
                <a:gridCol w="1938646">
                  <a:extLst>
                    <a:ext uri="{9D8B030D-6E8A-4147-A177-3AD203B41FA5}">
                      <a16:colId xmlns:a16="http://schemas.microsoft.com/office/drawing/2014/main" val="4249868648"/>
                    </a:ext>
                  </a:extLst>
                </a:gridCol>
              </a:tblGrid>
              <a:tr h="442377"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Программа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Сумма займа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Процентная ставка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b="1" kern="1200">
                          <a:solidFill>
                            <a:schemeClr val="lt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Срок займа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496405"/>
                  </a:ext>
                </a:extLst>
              </a:tr>
              <a:tr h="442377">
                <a:tc gridSpan="4"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algn="ctr"/>
                      <a:r>
                        <a:rPr lang="ru-RU" sz="2000" b="1" dirty="0"/>
                        <a:t>Региональное финансирование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1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158743"/>
                  </a:ext>
                </a:extLst>
              </a:tr>
              <a:tr h="737294"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Развитие промышленного производства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5-20 </a:t>
                      </a:r>
                      <a:r>
                        <a:rPr lang="ru-RU" sz="2000" dirty="0"/>
                        <a:t>млн руб.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1-5 %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1pPr>
                      <a:lvl2pPr marL="504063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2pPr>
                      <a:lvl3pPr marL="1008126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3pPr>
                      <a:lvl4pPr marL="1512189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4pPr>
                      <a:lvl5pPr marL="2016252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5pPr>
                      <a:lvl6pPr marL="2520315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6pPr>
                      <a:lvl7pPr marL="3024378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7pPr>
                      <a:lvl8pPr marL="3528441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8pPr>
                      <a:lvl9pPr marL="4032504" algn="l" defTabSz="1008126" rtl="0" eaLnBrk="1" latinLnBrk="0" hangingPunct="1">
                        <a:defRPr sz="1985" kern="1200">
                          <a:solidFill>
                            <a:schemeClr val="dk1"/>
                          </a:solidFill>
                          <a:latin typeface="PF DinDisplay Pro"/>
                        </a:defRPr>
                      </a:lvl9pPr>
                    </a:lstStyle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 5 лет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8360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14260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3393CE4-800E-0022-9D94-74211788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49BE-5A67-4541-A88B-986E5A7DFE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9EE99A-6666-BA88-9724-98C9E01C43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2735" y="694704"/>
            <a:ext cx="7477240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5400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Процентные ставки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7A7CCA-20ED-B322-5335-667A5A42C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63" y="482311"/>
            <a:ext cx="1224170" cy="1224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318D33-42DD-392E-339B-33D146F7DA68}"/>
              </a:ext>
            </a:extLst>
          </p:cNvPr>
          <p:cNvSpPr txBox="1"/>
          <p:nvPr/>
        </p:nvSpPr>
        <p:spPr>
          <a:xfrm>
            <a:off x="1212463" y="1547730"/>
            <a:ext cx="1090976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B050"/>
                </a:solidFill>
              </a:rPr>
              <a:t>1%</a:t>
            </a:r>
            <a:r>
              <a:rPr lang="ru-RU" dirty="0"/>
              <a:t> </a:t>
            </a:r>
          </a:p>
          <a:p>
            <a:pPr algn="just"/>
            <a:r>
              <a:rPr lang="ru-RU" sz="1800" dirty="0"/>
              <a:t>– для районов Крайнего Севера и приравненных к ним местностей;</a:t>
            </a:r>
          </a:p>
          <a:p>
            <a:pPr algn="just"/>
            <a:r>
              <a:rPr lang="ru-RU" sz="1800" dirty="0"/>
              <a:t>– при ≥ 30 % работников-инвалидов на предприятии</a:t>
            </a:r>
            <a:r>
              <a:rPr lang="ru-RU" dirty="0"/>
              <a:t>;</a:t>
            </a:r>
            <a:endParaRPr lang="ru-RU" sz="1800" dirty="0"/>
          </a:p>
          <a:p>
            <a:pPr algn="just"/>
            <a:r>
              <a:rPr lang="ru-RU" sz="1800" dirty="0"/>
              <a:t>– объем продаж импортозамещающей продукции в размере ≥ 50 % от суммы займа в год со второго года серийного производства и указанное подтверждено экспертизой по проекту.</a:t>
            </a:r>
          </a:p>
          <a:p>
            <a:pPr algn="just"/>
            <a:r>
              <a:rPr lang="ru-RU" sz="2400" b="1" dirty="0">
                <a:solidFill>
                  <a:srgbClr val="00B050"/>
                </a:solidFill>
              </a:rPr>
              <a:t>3%</a:t>
            </a:r>
            <a:r>
              <a:rPr lang="ru-RU" sz="1800" dirty="0"/>
              <a:t> </a:t>
            </a:r>
          </a:p>
          <a:p>
            <a:pPr algn="just"/>
            <a:r>
              <a:rPr lang="ru-RU" sz="1800" dirty="0"/>
              <a:t>– при экспорте </a:t>
            </a:r>
            <a:r>
              <a:rPr lang="ru-RU" dirty="0"/>
              <a:t>продукции </a:t>
            </a:r>
            <a:r>
              <a:rPr lang="ru-RU" sz="1800" dirty="0"/>
              <a:t>≥ 50 % от суммы займа в год со второго года серийного производства;</a:t>
            </a:r>
            <a:endParaRPr lang="ru-RU" dirty="0"/>
          </a:p>
          <a:p>
            <a:pPr algn="just"/>
            <a:r>
              <a:rPr lang="ru-RU" sz="1800" dirty="0"/>
              <a:t>– срок действия договора займа составляет 3 года и менее;</a:t>
            </a:r>
          </a:p>
          <a:p>
            <a:pPr algn="just"/>
            <a:r>
              <a:rPr lang="ru-RU" sz="1800" dirty="0"/>
              <a:t>– софинансирование проекта ≥ 50 % общего бюджета проекта;</a:t>
            </a:r>
          </a:p>
          <a:p>
            <a:pPr algn="just"/>
            <a:r>
              <a:rPr lang="ru-RU" sz="1800" dirty="0"/>
              <a:t>– заявитель входит в состав резидентов промышленно-строительного кластера;</a:t>
            </a:r>
          </a:p>
          <a:p>
            <a:pPr algn="just"/>
            <a:r>
              <a:rPr lang="ru-RU" sz="1800" dirty="0"/>
              <a:t>– заявитель входит в единый каталог брендов Хабаровского края;</a:t>
            </a:r>
          </a:p>
          <a:p>
            <a:pPr algn="just"/>
            <a:r>
              <a:rPr lang="ru-RU" sz="1800" dirty="0"/>
              <a:t>– приобретение за счет средств займа Фонда (на всю сумму займа) оборудования, произведенного на территории РФ. </a:t>
            </a: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r>
              <a:rPr lang="ru-RU" sz="2400" b="1" dirty="0">
                <a:solidFill>
                  <a:srgbClr val="00B050"/>
                </a:solidFill>
              </a:rPr>
              <a:t>5%</a:t>
            </a:r>
            <a:r>
              <a:rPr lang="ru-RU" sz="1800" dirty="0"/>
              <a:t> – </a:t>
            </a:r>
            <a:r>
              <a:rPr lang="ru-RU" dirty="0"/>
              <a:t>базовая ставка</a:t>
            </a:r>
            <a:endParaRPr lang="ru-RU" sz="1800" dirty="0"/>
          </a:p>
          <a:p>
            <a:pPr algn="just"/>
            <a:endParaRPr lang="ru-RU" sz="1800" dirty="0"/>
          </a:p>
          <a:p>
            <a:pPr algn="just"/>
            <a:r>
              <a:rPr lang="ru-RU" sz="2400" b="1" dirty="0">
                <a:solidFill>
                  <a:srgbClr val="00B050"/>
                </a:solidFill>
              </a:rPr>
              <a:t>минус 2% </a:t>
            </a:r>
            <a:r>
              <a:rPr lang="ru-RU" sz="1800" dirty="0"/>
              <a:t>– при обеспечении займа с процентами гарантиями/поручительствами кредитных и гарантийных организаций. </a:t>
            </a:r>
          </a:p>
        </p:txBody>
      </p:sp>
    </p:spTree>
    <p:extLst>
      <p:ext uri="{BB962C8B-B14F-4D97-AF65-F5344CB8AC3E}">
        <p14:creationId xmlns:p14="http://schemas.microsoft.com/office/powerpoint/2010/main" val="214508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AC3AC62-C4BF-4F16-B605-E0C05910D70B}"/>
              </a:ext>
            </a:extLst>
          </p:cNvPr>
          <p:cNvSpPr txBox="1"/>
          <p:nvPr/>
        </p:nvSpPr>
        <p:spPr>
          <a:xfrm>
            <a:off x="1107296" y="384514"/>
            <a:ext cx="11217948" cy="443707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ПАРТНЕРЫ – В ПОМОЩЬ ЗАЯВИТЕЛЯМ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76104C3-7506-443F-903F-F209F0DA4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34" y="191253"/>
            <a:ext cx="1522363" cy="725743"/>
          </a:xfrm>
          <a:prstGeom prst="rect">
            <a:avLst/>
          </a:prstGeom>
        </p:spPr>
      </p:pic>
      <p:sp>
        <p:nvSpPr>
          <p:cNvPr id="3087" name="Прямоугольник 13">
            <a:extLst>
              <a:ext uri="{FF2B5EF4-FFF2-40B4-BE49-F238E27FC236}">
                <a16:creationId xmlns:a16="http://schemas.microsoft.com/office/drawing/2014/main" id="{83379E03-353D-312D-8740-0DBF7A7EF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9965" y="1725354"/>
            <a:ext cx="2797456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Тел.: </a:t>
            </a: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8 800 700 19 27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Сайт: </a:t>
            </a:r>
            <a:r>
              <a:rPr lang="en-US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https://moibizkhv.ru/</a:t>
            </a:r>
            <a:endParaRPr lang="ru-RU" altLang="ru-RU" sz="16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28B624-453D-D7FB-D5ED-35FD17C4F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5" y="3586793"/>
            <a:ext cx="3335098" cy="11434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0468A7-6141-6931-924F-100B8DEFA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575" y="5740364"/>
            <a:ext cx="3472643" cy="972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8C5787-19C7-99D0-6CEC-0EA725EA5A4A}"/>
              </a:ext>
            </a:extLst>
          </p:cNvPr>
          <p:cNvSpPr txBox="1"/>
          <p:nvPr/>
        </p:nvSpPr>
        <p:spPr>
          <a:xfrm>
            <a:off x="4526664" y="1368585"/>
            <a:ext cx="5003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Сопровождение инвестиционных проектов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ru-RU" dirty="0"/>
              <a:t>Оказание</a:t>
            </a:r>
            <a:r>
              <a:rPr lang="en-US" dirty="0"/>
              <a:t> </a:t>
            </a:r>
            <a:r>
              <a:rPr lang="ru-RU" dirty="0"/>
              <a:t>информационно-консультационных услуг инвесторам;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ru-RU" dirty="0"/>
              <a:t>Сопровождение инвестиционных проектов по принципу «одного окна»; 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ru-RU" dirty="0"/>
              <a:t>Анализ инвестиционного проекта, экспертиза бизнес-предложения;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29D08-42E2-FF17-945B-EF6EDBAA1748}"/>
              </a:ext>
            </a:extLst>
          </p:cNvPr>
          <p:cNvSpPr txBox="1"/>
          <p:nvPr/>
        </p:nvSpPr>
        <p:spPr>
          <a:xfrm>
            <a:off x="4555970" y="3466026"/>
            <a:ext cx="432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Поручительство на обеспечение займа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Покрытие тела займа – до </a:t>
            </a:r>
            <a:r>
              <a:rPr lang="ru-RU" sz="2400" b="1" dirty="0">
                <a:solidFill>
                  <a:srgbClr val="00B050"/>
                </a:solidFill>
              </a:rPr>
              <a:t>70</a:t>
            </a:r>
            <a:r>
              <a:rPr lang="ru-RU" dirty="0"/>
              <a:t> %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ставка за пользование – </a:t>
            </a:r>
            <a:r>
              <a:rPr lang="ru-RU" sz="2400" b="1" dirty="0">
                <a:solidFill>
                  <a:srgbClr val="00B050"/>
                </a:solidFill>
              </a:rPr>
              <a:t>0,5-0,75 </a:t>
            </a:r>
            <a:r>
              <a:rPr lang="ru-RU" dirty="0"/>
              <a:t>% от покрываемого займа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0C5419-DF47-7581-EC87-707E74E2BA38}"/>
              </a:ext>
            </a:extLst>
          </p:cNvPr>
          <p:cNvSpPr txBox="1"/>
          <p:nvPr/>
        </p:nvSpPr>
        <p:spPr>
          <a:xfrm>
            <a:off x="4555970" y="5533931"/>
            <a:ext cx="432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Поручительство на обеспечение займа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Покрытие тела займа – до </a:t>
            </a:r>
            <a:r>
              <a:rPr lang="ru-RU" sz="2400" b="1" dirty="0">
                <a:solidFill>
                  <a:srgbClr val="00B050"/>
                </a:solidFill>
              </a:rPr>
              <a:t>50</a:t>
            </a:r>
            <a:r>
              <a:rPr lang="ru-RU" dirty="0"/>
              <a:t> %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ставка за пользование – </a:t>
            </a:r>
            <a:r>
              <a:rPr lang="ru-RU" sz="2400" b="1" dirty="0">
                <a:solidFill>
                  <a:srgbClr val="00B050"/>
                </a:solidFill>
              </a:rPr>
              <a:t>0,5-0,75 </a:t>
            </a:r>
            <a:r>
              <a:rPr lang="ru-RU" dirty="0"/>
              <a:t>% от покрываемого займа</a:t>
            </a:r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id="{7B580871-90A5-333A-CB53-A43F02585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9965" y="3866136"/>
            <a:ext cx="2797454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Тел.: </a:t>
            </a: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(4212) 747-393, 757-393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Сайт: </a:t>
            </a:r>
            <a:r>
              <a:rPr lang="en-US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http://garantfond27.ru/</a:t>
            </a:r>
            <a:endParaRPr lang="ru-RU" altLang="ru-RU" sz="16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3">
            <a:extLst>
              <a:ext uri="{FF2B5EF4-FFF2-40B4-BE49-F238E27FC236}">
                <a16:creationId xmlns:a16="http://schemas.microsoft.com/office/drawing/2014/main" id="{F94FDF31-2107-BD7D-391B-77E11812C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9964" y="5934042"/>
            <a:ext cx="2797454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Тел.: </a:t>
            </a: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8-800-100-11-00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Сайт: </a:t>
            </a:r>
            <a:r>
              <a:rPr lang="en-US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https://corpmsp.ru/</a:t>
            </a:r>
            <a:endParaRPr lang="ru-RU" altLang="ru-RU" sz="16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D7F624-32EA-4726-DD37-4774F0718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0" y="1290954"/>
            <a:ext cx="4682290" cy="21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7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150C3-02F2-403C-B9A1-D3694059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034"/>
            <a:ext cx="11953659" cy="70818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ФРП ХАБАРОВСКОГО КРАЯ НА ПОЛУЧЕНИЕ ЗАЙМА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6104C3-7506-443F-903F-F209F0DA4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34" y="191253"/>
            <a:ext cx="1522363" cy="725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10F1B-6871-4797-9F0D-764D52FC82F3}"/>
              </a:ext>
            </a:extLst>
          </p:cNvPr>
          <p:cNvSpPr txBox="1"/>
          <p:nvPr/>
        </p:nvSpPr>
        <p:spPr>
          <a:xfrm>
            <a:off x="-23681" y="1058445"/>
            <a:ext cx="13466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Всего зарегистрировано </a:t>
            </a:r>
            <a:r>
              <a:rPr lang="ru-RU" sz="2000" b="1" dirty="0">
                <a:solidFill>
                  <a:srgbClr val="00B050"/>
                </a:solidFill>
              </a:rPr>
              <a:t>87</a:t>
            </a:r>
            <a:r>
              <a:rPr lang="ru-RU" sz="2000" b="1" dirty="0"/>
              <a:t> заявок промышленных предприятий Хабаровского края на получение льготного финансирования по программам федерального и регионального фондов развития промышленности, из них одобрено к финансированию – </a:t>
            </a:r>
            <a:r>
              <a:rPr lang="ru-RU" sz="2000" b="1" dirty="0">
                <a:solidFill>
                  <a:srgbClr val="00B050"/>
                </a:solidFill>
              </a:rPr>
              <a:t>30</a:t>
            </a:r>
            <a:r>
              <a:rPr lang="ru-RU" sz="2000" b="1" dirty="0"/>
              <a:t>, профинансировано – </a:t>
            </a:r>
            <a:r>
              <a:rPr lang="ru-RU" sz="2000" b="1" dirty="0">
                <a:solidFill>
                  <a:srgbClr val="00B050"/>
                </a:solidFill>
              </a:rPr>
              <a:t>19</a:t>
            </a:r>
            <a:r>
              <a:rPr lang="ru-RU" sz="20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DCB08-C043-9DA8-E8AB-0781A5D31937}"/>
              </a:ext>
            </a:extLst>
          </p:cNvPr>
          <p:cNvSpPr txBox="1"/>
          <p:nvPr/>
        </p:nvSpPr>
        <p:spPr>
          <a:xfrm>
            <a:off x="639908" y="2311484"/>
            <a:ext cx="6001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работы с заявками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DE7FB-5BE6-9CC4-3538-272E75F48C9A}"/>
              </a:ext>
            </a:extLst>
          </p:cNvPr>
          <p:cNvSpPr txBox="1"/>
          <p:nvPr/>
        </p:nvSpPr>
        <p:spPr>
          <a:xfrm>
            <a:off x="7441575" y="2311484"/>
            <a:ext cx="5735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2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заявок по типу программы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782D531-AC8C-DB34-DA73-3A93D13C3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586247"/>
              </p:ext>
            </p:extLst>
          </p:nvPr>
        </p:nvGraphicFramePr>
        <p:xfrm>
          <a:off x="7940962" y="3249962"/>
          <a:ext cx="5234272" cy="377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1AD6A0F-F0EB-60EC-36B6-E9C457B685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889562"/>
              </p:ext>
            </p:extLst>
          </p:nvPr>
        </p:nvGraphicFramePr>
        <p:xfrm>
          <a:off x="265711" y="2988521"/>
          <a:ext cx="7967974" cy="388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5152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18188</TotalTime>
  <Words>1135</Words>
  <Application>Microsoft Office PowerPoint</Application>
  <PresentationFormat>Произвольный</PresentationFormat>
  <Paragraphs>219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PF DinDisplay Pro</vt:lpstr>
      <vt:lpstr>Тема Office</vt:lpstr>
      <vt:lpstr>Презентация PowerPoint</vt:lpstr>
      <vt:lpstr>ПРЕИМУЩЕСТВА МЕР ПОДДЕРЖКИ ФРП ХАБАРОВСКОГО КРАЯ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Процентные ставки</vt:lpstr>
      <vt:lpstr>Презентация PowerPoint</vt:lpstr>
      <vt:lpstr>ЗАЯВКИ ФРП ХАБАРОВСКОГО КРАЯ НА ПОЛУЧЕНИЕ ЗАЙМА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ДПП</dc:creator>
  <cp:lastModifiedBy>Конозобко Марина Сергеевна</cp:lastModifiedBy>
  <cp:revision>1238</cp:revision>
  <cp:lastPrinted>2023-03-01T06:45:30Z</cp:lastPrinted>
  <dcterms:created xsi:type="dcterms:W3CDTF">2016-04-12T13:20:25Z</dcterms:created>
  <dcterms:modified xsi:type="dcterms:W3CDTF">2024-02-07T00:40:34Z</dcterms:modified>
</cp:coreProperties>
</file>